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24"/>
  </p:notesMasterIdLst>
  <p:handoutMasterIdLst>
    <p:handoutMasterId r:id="rId25"/>
  </p:handoutMasterIdLst>
  <p:sldIdLst>
    <p:sldId id="261" r:id="rId5"/>
    <p:sldId id="262" r:id="rId6"/>
    <p:sldId id="271" r:id="rId7"/>
    <p:sldId id="270" r:id="rId8"/>
    <p:sldId id="269" r:id="rId9"/>
    <p:sldId id="272" r:id="rId10"/>
    <p:sldId id="273" r:id="rId11"/>
    <p:sldId id="274" r:id="rId12"/>
    <p:sldId id="275" r:id="rId13"/>
    <p:sldId id="276" r:id="rId14"/>
    <p:sldId id="277" r:id="rId15"/>
    <p:sldId id="278" r:id="rId16"/>
    <p:sldId id="279" r:id="rId17"/>
    <p:sldId id="263" r:id="rId18"/>
    <p:sldId id="264" r:id="rId19"/>
    <p:sldId id="265" r:id="rId20"/>
    <p:sldId id="266" r:id="rId21"/>
    <p:sldId id="267" r:id="rId22"/>
    <p:sldId id="268" r:id="rId23"/>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20" autoAdjust="0"/>
    <p:restoredTop sz="94660"/>
  </p:normalViewPr>
  <p:slideViewPr>
    <p:cSldViewPr snapToGrid="0">
      <p:cViewPr>
        <p:scale>
          <a:sx n="66" d="100"/>
          <a:sy n="66" d="100"/>
        </p:scale>
        <p:origin x="580" y="56"/>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27920C-A2A7-43D3-9E8C-12EBC1AEF93E}" type="datetime1">
              <a:rPr lang="it-IT" smtClean="0"/>
              <a:t>11/04/2021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F2D306-4CE7-4B06-AF73-311970B1CF3E}" type="slidenum">
              <a:rPr lang="it-IT" smtClean="0"/>
              <a:t>‹N›</a:t>
            </a:fld>
            <a:endParaRPr lang="it-IT" dirty="0"/>
          </a:p>
        </p:txBody>
      </p:sp>
    </p:spTree>
    <p:extLst>
      <p:ext uri="{BB962C8B-B14F-4D97-AF65-F5344CB8AC3E}">
        <p14:creationId xmlns:p14="http://schemas.microsoft.com/office/powerpoint/2010/main" val="3877213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71E02-131D-4D1D-B957-4B348FB801EE}" type="datetime1">
              <a:rPr lang="it-IT" smtClean="0"/>
              <a:pPr/>
              <a:t>11/04/2021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dirty="0"/>
              <a:t>Modifica gli stili del testo dello schema</a:t>
            </a:r>
          </a:p>
          <a:p>
            <a:pPr lvl="1"/>
            <a:r>
              <a:rPr lang="it-IT" noProof="0" dirty="0"/>
              <a:t>Secondo livello</a:t>
            </a:r>
          </a:p>
          <a:p>
            <a:pPr lvl="2"/>
            <a:r>
              <a:rPr lang="it-IT" noProof="0" dirty="0"/>
              <a:t>Terzo livello</a:t>
            </a:r>
          </a:p>
          <a:p>
            <a:pPr lvl="3"/>
            <a:r>
              <a:rPr lang="it-IT" noProof="0" dirty="0"/>
              <a:t>Quarto livello</a:t>
            </a:r>
          </a:p>
          <a:p>
            <a:pPr lvl="4"/>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4ED20-AA3E-407A-995B-E979708F91FF}" type="slidenum">
              <a:rPr lang="it-IT" noProof="0" smtClean="0"/>
              <a:t>‹N›</a:t>
            </a:fld>
            <a:endParaRPr lang="it-IT" noProof="0" dirty="0"/>
          </a:p>
        </p:txBody>
      </p:sp>
    </p:spTree>
    <p:extLst>
      <p:ext uri="{BB962C8B-B14F-4D97-AF65-F5344CB8AC3E}">
        <p14:creationId xmlns:p14="http://schemas.microsoft.com/office/powerpoint/2010/main" val="26606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1</a:t>
            </a:fld>
            <a:endParaRPr lang="it-IT" dirty="0"/>
          </a:p>
        </p:txBody>
      </p:sp>
    </p:spTree>
    <p:extLst>
      <p:ext uri="{BB962C8B-B14F-4D97-AF65-F5344CB8AC3E}">
        <p14:creationId xmlns:p14="http://schemas.microsoft.com/office/powerpoint/2010/main" val="263713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2</a:t>
            </a:fld>
            <a:endParaRPr lang="it-IT" dirty="0"/>
          </a:p>
        </p:txBody>
      </p:sp>
    </p:spTree>
    <p:extLst>
      <p:ext uri="{BB962C8B-B14F-4D97-AF65-F5344CB8AC3E}">
        <p14:creationId xmlns:p14="http://schemas.microsoft.com/office/powerpoint/2010/main" val="248905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7" name="Segnaposto data 6"/>
          <p:cNvSpPr>
            <a:spLocks noGrp="1"/>
          </p:cNvSpPr>
          <p:nvPr>
            <p:ph type="dt" sz="half" idx="10"/>
          </p:nvPr>
        </p:nvSpPr>
        <p:spPr/>
        <p:txBody>
          <a:bodyPr rtlCol="0"/>
          <a:lstStyle/>
          <a:p>
            <a:pPr rtl="0"/>
            <a:fld id="{E730CFC9-60FD-4C6E-821A-2EF7B9838854}" type="datetime1">
              <a:rPr lang="it-IT" noProof="0" smtClean="0"/>
              <a:t>11/04/2021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384757FA-1751-43E9-B391-F21D1613BC5B}" type="datetime1">
              <a:rPr lang="it-IT" noProof="0" smtClean="0"/>
              <a:t>11/04/2021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653112" y="937260"/>
            <a:ext cx="1298608" cy="498348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a:xfrm>
            <a:off x="2231136" y="937260"/>
            <a:ext cx="6198489" cy="4983480"/>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44921FE0-8376-4934-803C-3CF729983BDB}" type="datetime1">
              <a:rPr lang="it-IT" noProof="0" smtClean="0"/>
              <a:t>11/04/2021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p:cNvSpPr>
            <a:spLocks noGrp="1"/>
          </p:cNvSpPr>
          <p:nvPr>
            <p:ph type="dt" sz="half" idx="10"/>
          </p:nvPr>
        </p:nvSpPr>
        <p:spPr/>
        <p:txBody>
          <a:bodyPr rtlCol="0"/>
          <a:lstStyle/>
          <a:p>
            <a:pPr rtl="0"/>
            <a:fld id="{2B4230FD-F11E-4FAD-B5E6-A857F05F1723}" type="datetime1">
              <a:rPr lang="it-IT" noProof="0" smtClean="0"/>
              <a:t>11/04/2021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8ACBECCD-4F01-4228-BD50-69770E028C03}" type="datetime1">
              <a:rPr lang="it-IT" noProof="0" smtClean="0"/>
              <a:t>11/04/2021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1581912" y="2638044"/>
            <a:ext cx="4271771"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338315" y="2638044"/>
            <a:ext cx="4270247"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8" name="Segnaposto data 7"/>
          <p:cNvSpPr>
            <a:spLocks noGrp="1"/>
          </p:cNvSpPr>
          <p:nvPr>
            <p:ph type="dt" sz="half" idx="10"/>
          </p:nvPr>
        </p:nvSpPr>
        <p:spPr/>
        <p:txBody>
          <a:bodyPr rtlCol="0"/>
          <a:lstStyle/>
          <a:p>
            <a:pPr rtl="0"/>
            <a:fld id="{14729130-9304-4778-95A4-A9CB49A93CD9}" type="datetime1">
              <a:rPr lang="it-IT" noProof="0" smtClean="0"/>
              <a:t>11/04/2021</a:t>
            </a:fld>
            <a:endParaRPr lang="it-IT" noProof="0" dirty="0"/>
          </a:p>
        </p:txBody>
      </p:sp>
      <p:sp>
        <p:nvSpPr>
          <p:cNvPr id="9" name="Segnaposto piè di pagina 8"/>
          <p:cNvSpPr>
            <a:spLocks noGrp="1"/>
          </p:cNvSpPr>
          <p:nvPr>
            <p:ph type="ftr" sz="quarter" idx="11"/>
          </p:nvPr>
        </p:nvSpPr>
        <p:spPr/>
        <p:txBody>
          <a:bodyPr rtlCol="0"/>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583436" y="3143250"/>
            <a:ext cx="4270248" cy="2596776"/>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contenuto 5"/>
          <p:cNvSpPr>
            <a:spLocks noGrp="1"/>
          </p:cNvSpPr>
          <p:nvPr>
            <p:ph sz="quarter" idx="4"/>
          </p:nvPr>
        </p:nvSpPr>
        <p:spPr>
          <a:xfrm>
            <a:off x="6338316" y="3143250"/>
            <a:ext cx="4253484" cy="2596776"/>
          </a:xfrm>
        </p:spPr>
        <p:txBody>
          <a:bodyPr rtlCol="0"/>
          <a:lstStyle>
            <a:lvl5pPr>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1" name="Segnaposto testo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7020DB5F-18F1-4370-9464-80071A592E90}" type="datetime1">
              <a:rPr lang="it-IT" noProof="0" smtClean="0"/>
              <a:t>11/04/2021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pPr/>
              <a:t>‹N›</a:t>
            </a:fld>
            <a:endParaRPr lang="it-IT" noProof="0" dirty="0"/>
          </a:p>
        </p:txBody>
      </p:sp>
      <p:sp>
        <p:nvSpPr>
          <p:cNvPr id="10" name="Titolo 9"/>
          <p:cNvSpPr>
            <a:spLocks noGrp="1"/>
          </p:cNvSpPr>
          <p:nvPr>
            <p:ph type="title"/>
          </p:nvPr>
        </p:nvSpPr>
        <p:spPr/>
        <p:txBody>
          <a:bodyPr rtlCol="0"/>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p>
            <a:pPr rtl="0"/>
            <a:fld id="{82534B66-20BB-4276-AB76-D874621E5061}" type="datetime1">
              <a:rPr lang="it-IT" noProof="0" smtClean="0"/>
              <a:t>11/04/2021</a:t>
            </a:fld>
            <a:endParaRPr lang="it-IT" noProof="0" dirty="0"/>
          </a:p>
        </p:txBody>
      </p:sp>
      <p:sp>
        <p:nvSpPr>
          <p:cNvPr id="4" name="Segnaposto piè di pagina 3"/>
          <p:cNvSpPr>
            <a:spLocks noGrp="1"/>
          </p:cNvSpPr>
          <p:nvPr>
            <p:ph type="ftr" sz="quarter" idx="11"/>
          </p:nvPr>
        </p:nvSpPr>
        <p:spPr/>
        <p:txBody>
          <a:bodyPr rtlCol="0"/>
          <a:lstStyle/>
          <a:p>
            <a:pPr rtl="0"/>
            <a:r>
              <a:rPr lang="it-IT" noProof="0" dirty="0"/>
              <a:t>
              </a:t>
            </a:r>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6AC6163-57B0-4E47-AF6E-58041F2CD7A3}" type="datetime1">
              <a:rPr lang="it-IT" noProof="0" smtClean="0"/>
              <a:t>11/04/2021</a:t>
            </a:fld>
            <a:endParaRPr lang="it-IT" noProof="0" dirty="0"/>
          </a:p>
        </p:txBody>
      </p:sp>
      <p:sp>
        <p:nvSpPr>
          <p:cNvPr id="3" name="Segnaposto piè di pagina 2"/>
          <p:cNvSpPr>
            <a:spLocks noGrp="1"/>
          </p:cNvSpPr>
          <p:nvPr>
            <p:ph type="ftr" sz="quarter" idx="11"/>
          </p:nvPr>
        </p:nvSpPr>
        <p:spPr/>
        <p:txBody>
          <a:bodyPr rtlCol="0"/>
          <a:lstStyle/>
          <a:p>
            <a:pPr rtl="0"/>
            <a:r>
              <a:rPr lang="it-IT" noProof="0" dirty="0"/>
              <a:t>
              </a:t>
            </a:r>
          </a:p>
        </p:txBody>
      </p:sp>
      <p:sp>
        <p:nvSpPr>
          <p:cNvPr id="4" name="Segnaposto numero diapositiva 3"/>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6" name="Rettangolo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Modificare gli stili del testo dello schema</a:t>
            </a:r>
          </a:p>
        </p:txBody>
      </p:sp>
      <p:sp>
        <p:nvSpPr>
          <p:cNvPr id="9" name="Segnaposto data 8"/>
          <p:cNvSpPr>
            <a:spLocks noGrp="1"/>
          </p:cNvSpPr>
          <p:nvPr>
            <p:ph type="dt" sz="half" idx="10"/>
          </p:nvPr>
        </p:nvSpPr>
        <p:spPr/>
        <p:txBody>
          <a:bodyPr rtlCol="0"/>
          <a:lstStyle/>
          <a:p>
            <a:pPr rtl="0"/>
            <a:fld id="{105C67A6-DAF3-4246-8C98-4EE1C9D163B5}" type="datetime1">
              <a:rPr lang="it-IT" noProof="0" smtClean="0"/>
              <a:t>11/04/2021</a:t>
            </a:fld>
            <a:endParaRPr lang="it-IT" noProof="0" dirty="0"/>
          </a:p>
        </p:txBody>
      </p:sp>
      <p:sp>
        <p:nvSpPr>
          <p:cNvPr id="10" name="Segnaposto piè di pagina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1" name="Segnaposto numero diapositiva 10"/>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18" name="Rettangolo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dirty="0"/>
              <a:t>Fare clic sull'icona per inserire un'immagine</a:t>
            </a:r>
          </a:p>
        </p:txBody>
      </p:sp>
      <p:sp>
        <p:nvSpPr>
          <p:cNvPr id="4" name="Segnaposto testo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8" name="Segnaposto data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BCC645E-B114-4396-985A-D3469C8A77E8}" type="datetime1">
              <a:rPr lang="it-IT" noProof="0" smtClean="0"/>
              <a:t>11/04/2021</a:t>
            </a:fld>
            <a:endParaRPr lang="it-IT" noProof="0" dirty="0"/>
          </a:p>
        </p:txBody>
      </p:sp>
      <p:sp>
        <p:nvSpPr>
          <p:cNvPr id="9" name="Segnaposto piè di pagina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F5B39A97-CDB8-44BE-89E0-50E735C14B67}" type="datetime1">
              <a:rPr lang="it-IT" noProof="0" smtClean="0"/>
              <a:t>11/04/2021</a:t>
            </a:fld>
            <a:endParaRPr lang="it-IT" noProof="0" dirty="0"/>
          </a:p>
        </p:txBody>
      </p:sp>
      <p:sp>
        <p:nvSpPr>
          <p:cNvPr id="5" name="Segnaposto piè di pagina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it-IT" noProof="0" dirty="0"/>
              <a:t>
              </a:t>
            </a:r>
          </a:p>
        </p:txBody>
      </p:sp>
      <p:sp>
        <p:nvSpPr>
          <p:cNvPr id="6" name="Segnaposto numero diapositiva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it-IT" noProof="0" smtClean="0"/>
              <a:pPr/>
              <a:t>‹N›</a:t>
            </a:fld>
            <a:endParaRPr lang="it-IT" noProof="0"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Immagine 8" descr="Dati finanziari sul trading">
            <a:extLst>
              <a:ext uri="{FF2B5EF4-FFF2-40B4-BE49-F238E27FC236}">
                <a16:creationId xmlns:a16="http://schemas.microsoft.com/office/drawing/2014/main" id="{43BA9A36-C07C-4436-9A73-8D98A8DA890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0" y="10"/>
            <a:ext cx="7537684" cy="6857990"/>
          </a:xfrm>
          <a:prstGeom prst="rect">
            <a:avLst/>
          </a:prstGeom>
        </p:spPr>
      </p:pic>
      <p:sp>
        <p:nvSpPr>
          <p:cNvPr id="2" name="Titolo 1">
            <a:extLst>
              <a:ext uri="{FF2B5EF4-FFF2-40B4-BE49-F238E27FC236}">
                <a16:creationId xmlns:a16="http://schemas.microsoft.com/office/drawing/2014/main" id="{050E78D6-F072-48E7-8270-20EFBDD26F36}"/>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MHW 2</a:t>
            </a:r>
          </a:p>
        </p:txBody>
      </p:sp>
      <p:sp>
        <p:nvSpPr>
          <p:cNvPr id="3" name="Sottotitolo 2">
            <a:extLst>
              <a:ext uri="{FF2B5EF4-FFF2-40B4-BE49-F238E27FC236}">
                <a16:creationId xmlns:a16="http://schemas.microsoft.com/office/drawing/2014/main" id="{3FC7BD98-5486-489C-BAA0-A69CEFF691B3}"/>
              </a:ext>
            </a:extLst>
          </p:cNvPr>
          <p:cNvSpPr>
            <a:spLocks noGrp="1"/>
          </p:cNvSpPr>
          <p:nvPr>
            <p:ph idx="1"/>
          </p:nvPr>
        </p:nvSpPr>
        <p:spPr>
          <a:xfrm>
            <a:off x="8242273" y="973599"/>
            <a:ext cx="3145055" cy="5145847"/>
          </a:xfrm>
        </p:spPr>
        <p:txBody>
          <a:bodyPr vert="horz" lIns="91440" tIns="45720" rIns="91440" bIns="45720" rtlCol="0" anchor="ctr">
            <a:normAutofit/>
          </a:bodyPr>
          <a:lstStyle/>
          <a:p>
            <a:r>
              <a:rPr lang="en-US" sz="2800" dirty="0">
                <a:solidFill>
                  <a:srgbClr val="FFFFFF"/>
                </a:solidFill>
              </a:rPr>
              <a:t>Giulia Pulvirenti</a:t>
            </a:r>
          </a:p>
          <a:p>
            <a:r>
              <a:rPr lang="en-US" sz="2800" dirty="0">
                <a:solidFill>
                  <a:srgbClr val="FFFFFF"/>
                </a:solidFill>
              </a:rPr>
              <a:t>O46002059</a:t>
            </a:r>
          </a:p>
          <a:p>
            <a:r>
              <a:rPr lang="en-US" sz="2800" dirty="0">
                <a:solidFill>
                  <a:srgbClr val="FFFFFF"/>
                </a:solidFill>
              </a:rPr>
              <a:t>01/04/2021</a:t>
            </a:r>
          </a:p>
        </p:txBody>
      </p:sp>
    </p:spTree>
    <p:extLst>
      <p:ext uri="{BB962C8B-B14F-4D97-AF65-F5344CB8AC3E}">
        <p14:creationId xmlns:p14="http://schemas.microsoft.com/office/powerpoint/2010/main" val="1444849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err="1">
                <a:solidFill>
                  <a:schemeClr val="bg1"/>
                </a:solidFill>
              </a:rPr>
              <a:t>Footer</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6415814" y="2543381"/>
            <a:ext cx="4864846" cy="2898624"/>
          </a:xfrm>
          <a:prstGeom prst="rect">
            <a:avLst/>
          </a:prstGeom>
          <a:solidFill>
            <a:schemeClr val="tx2">
              <a:lumMod val="75000"/>
            </a:schemeClr>
          </a:solidFill>
        </p:spPr>
        <p:txBody>
          <a:bodyPr vert="horz" lIns="91440" tIns="45720" rIns="91440" bIns="45720" rtlCol="0">
            <a:noAutofit/>
          </a:bodyPr>
          <a:lstStyle/>
          <a:p>
            <a:br>
              <a:rPr lang="it-IT" sz="1100" b="0" dirty="0">
                <a:solidFill>
                  <a:srgbClr val="D4D4D4"/>
                </a:solidFill>
                <a:effectLst/>
                <a:latin typeface="Consolas" panose="020B0609020204030204" pitchFamily="49" charset="0"/>
              </a:rPr>
            </a:br>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footer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span</a:t>
            </a:r>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id</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a:t>
            </a:r>
            <a:r>
              <a:rPr lang="it-IT" sz="1400" b="0" dirty="0" err="1">
                <a:solidFill>
                  <a:srgbClr val="CE9178"/>
                </a:solidFill>
                <a:effectLst/>
                <a:latin typeface="Consolas" panose="020B0609020204030204" pitchFamily="49" charset="0"/>
              </a:rPr>
              <a:t>utils</a:t>
            </a:r>
            <a:r>
              <a:rPr lang="it-IT" sz="1400" b="0" dirty="0">
                <a:solidFill>
                  <a:srgbClr val="CE9178"/>
                </a:solidFill>
                <a:effectLst/>
                <a:latin typeface="Consolas" panose="020B0609020204030204" pitchFamily="49" charset="0"/>
              </a:rPr>
              <a:t>"</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err="1">
                <a:solidFill>
                  <a:srgbClr val="D4D4D4"/>
                </a:solidFill>
                <a:effectLst/>
                <a:latin typeface="Consolas" panose="020B0609020204030204" pitchFamily="49" charset="0"/>
              </a:rPr>
              <a:t>created</a:t>
            </a:r>
            <a:r>
              <a:rPr lang="it-IT" sz="1400" b="0" dirty="0">
                <a:solidFill>
                  <a:srgbClr val="D4D4D4"/>
                </a:solidFill>
                <a:effectLst/>
                <a:latin typeface="Consolas" panose="020B0609020204030204" pitchFamily="49" charset="0"/>
              </a:rPr>
              <a:t> by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br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Giulia Pulvirenti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br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O46002059</a:t>
            </a: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span</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div</a:t>
            </a:r>
            <a:r>
              <a:rPr lang="it-IT" sz="1400" b="0" dirty="0">
                <a:solidFill>
                  <a:srgbClr val="D4D4D4"/>
                </a:solidFill>
                <a:effectLst/>
                <a:latin typeface="Consolas" panose="020B0609020204030204" pitchFamily="49" charset="0"/>
              </a:rPr>
              <a:t> </a:t>
            </a:r>
            <a:r>
              <a:rPr lang="it-IT" sz="1400" b="0" dirty="0">
                <a:solidFill>
                  <a:srgbClr val="9CDCFE"/>
                </a:solidFill>
                <a:effectLst/>
                <a:latin typeface="Consolas" panose="020B0609020204030204" pitchFamily="49" charset="0"/>
              </a:rPr>
              <a:t>class</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"logo"</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img</a:t>
            </a:r>
            <a:r>
              <a:rPr lang="it-IT" sz="1400" b="0" dirty="0">
                <a:solidFill>
                  <a:srgbClr val="D4D4D4"/>
                </a:solidFill>
                <a:effectLst/>
                <a:latin typeface="Consolas" panose="020B0609020204030204" pitchFamily="49" charset="0"/>
              </a:rPr>
              <a:t> </a:t>
            </a:r>
            <a:r>
              <a:rPr lang="it-IT" sz="1400" b="0" dirty="0" err="1">
                <a:solidFill>
                  <a:srgbClr val="9CDCFE"/>
                </a:solidFill>
                <a:effectLst/>
                <a:latin typeface="Consolas" panose="020B0609020204030204" pitchFamily="49" charset="0"/>
              </a:rPr>
              <a:t>src</a:t>
            </a:r>
            <a:r>
              <a:rPr lang="it-IT" sz="1400" b="0" dirty="0">
                <a:solidFill>
                  <a:srgbClr val="D4D4D4"/>
                </a:solidFill>
                <a:effectLst/>
                <a:latin typeface="Consolas" panose="020B0609020204030204" pitchFamily="49" charset="0"/>
              </a:rPr>
              <a:t>=</a:t>
            </a:r>
            <a:r>
              <a:rPr lang="it-IT" sz="1400" b="0" dirty="0">
                <a:solidFill>
                  <a:srgbClr val="CE9178"/>
                </a:solidFill>
                <a:effectLst/>
                <a:latin typeface="Consolas" panose="020B0609020204030204" pitchFamily="49" charset="0"/>
              </a:rPr>
              <a:t>"immagini/logo.png"</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p</a:t>
            </a:r>
            <a:r>
              <a:rPr lang="it-IT" sz="1400" b="0" dirty="0">
                <a:solidFill>
                  <a:srgbClr val="808080"/>
                </a:solidFill>
                <a:effectLst/>
                <a:latin typeface="Consolas" panose="020B0609020204030204" pitchFamily="49" charset="0"/>
              </a:rPr>
              <a:t>&gt;</a:t>
            </a:r>
            <a:r>
              <a:rPr lang="it-IT" sz="1400" b="0" dirty="0">
                <a:solidFill>
                  <a:srgbClr val="D4D4D4"/>
                </a:solidFill>
                <a:effectLst/>
                <a:latin typeface="Consolas" panose="020B0609020204030204" pitchFamily="49" charset="0"/>
              </a:rPr>
              <a:t>Polo Foto</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p</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a:solidFill>
                  <a:srgbClr val="569CD6"/>
                </a:solidFill>
                <a:effectLst/>
                <a:latin typeface="Consolas" panose="020B0609020204030204" pitchFamily="49" charset="0"/>
              </a:rPr>
              <a:t>div</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a:p>
            <a:r>
              <a:rPr lang="it-IT" sz="1400" b="0" dirty="0">
                <a:solidFill>
                  <a:srgbClr val="D4D4D4"/>
                </a:solidFill>
                <a:effectLst/>
                <a:latin typeface="Consolas" panose="020B0609020204030204" pitchFamily="49" charset="0"/>
              </a:rPr>
              <a:t>        </a:t>
            </a:r>
            <a:r>
              <a:rPr lang="it-IT" sz="1400" b="0" dirty="0">
                <a:solidFill>
                  <a:srgbClr val="808080"/>
                </a:solidFill>
                <a:effectLst/>
                <a:latin typeface="Consolas" panose="020B0609020204030204" pitchFamily="49" charset="0"/>
              </a:rPr>
              <a:t>&lt;/</a:t>
            </a:r>
            <a:r>
              <a:rPr lang="it-IT" sz="1400" b="0" dirty="0" err="1">
                <a:solidFill>
                  <a:srgbClr val="569CD6"/>
                </a:solidFill>
                <a:effectLst/>
                <a:latin typeface="Consolas" panose="020B0609020204030204" pitchFamily="49" charset="0"/>
              </a:rPr>
              <a:t>footer</a:t>
            </a:r>
            <a:r>
              <a:rPr lang="it-IT" sz="1400" b="0" dirty="0">
                <a:solidFill>
                  <a:srgbClr val="808080"/>
                </a:solidFill>
                <a:effectLst/>
                <a:latin typeface="Consolas" panose="020B0609020204030204" pitchFamily="49" charset="0"/>
              </a:rPr>
              <a:t>&gt;</a:t>
            </a:r>
            <a:endParaRPr lang="it-IT" sz="14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6442930" y="1755248"/>
            <a:ext cx="1251444" cy="584775"/>
          </a:xfrm>
          <a:prstGeom prst="rect">
            <a:avLst/>
          </a:prstGeom>
          <a:noFill/>
        </p:spPr>
        <p:txBody>
          <a:bodyPr wrap="square" rtlCol="0">
            <a:spAutoFit/>
          </a:bodyPr>
          <a:lstStyle/>
          <a:p>
            <a:r>
              <a:rPr lang="it-IT" sz="3200" dirty="0">
                <a:solidFill>
                  <a:schemeClr val="bg1"/>
                </a:solidFill>
              </a:rPr>
              <a:t>HTML</a:t>
            </a:r>
          </a:p>
        </p:txBody>
      </p:sp>
      <p:pic>
        <p:nvPicPr>
          <p:cNvPr id="6" name="Immagine 5">
            <a:extLst>
              <a:ext uri="{FF2B5EF4-FFF2-40B4-BE49-F238E27FC236}">
                <a16:creationId xmlns:a16="http://schemas.microsoft.com/office/drawing/2014/main" id="{A1D4CED5-9B43-40B3-B7D1-A0448F1C0106}"/>
              </a:ext>
            </a:extLst>
          </p:cNvPr>
          <p:cNvPicPr>
            <a:picLocks noChangeAspect="1"/>
          </p:cNvPicPr>
          <p:nvPr/>
        </p:nvPicPr>
        <p:blipFill>
          <a:blip r:embed="rId2"/>
          <a:stretch>
            <a:fillRect/>
          </a:stretch>
        </p:blipFill>
        <p:spPr>
          <a:xfrm>
            <a:off x="96465" y="3811413"/>
            <a:ext cx="4461366" cy="362560"/>
          </a:xfrm>
          <a:prstGeom prst="rect">
            <a:avLst/>
          </a:prstGeom>
        </p:spPr>
      </p:pic>
    </p:spTree>
    <p:extLst>
      <p:ext uri="{BB962C8B-B14F-4D97-AF65-F5344CB8AC3E}">
        <p14:creationId xmlns:p14="http://schemas.microsoft.com/office/powerpoint/2010/main" val="2478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
        <p:nvSpPr>
          <p:cNvPr id="6" name="CasellaDiTesto 5">
            <a:extLst>
              <a:ext uri="{FF2B5EF4-FFF2-40B4-BE49-F238E27FC236}">
                <a16:creationId xmlns:a16="http://schemas.microsoft.com/office/drawing/2014/main" id="{CB97A47F-65C0-4923-AA1E-705E82750EE8}"/>
              </a:ext>
            </a:extLst>
          </p:cNvPr>
          <p:cNvSpPr txBox="1"/>
          <p:nvPr/>
        </p:nvSpPr>
        <p:spPr>
          <a:xfrm>
            <a:off x="4982459" y="411009"/>
            <a:ext cx="3997912" cy="6186309"/>
          </a:xfrm>
          <a:prstGeom prst="rect">
            <a:avLst/>
          </a:prstGeom>
          <a:noFill/>
        </p:spPr>
        <p:txBody>
          <a:bodyPr wrap="square">
            <a:spAutoFit/>
          </a:bodyPr>
          <a:lstStyle/>
          <a:p>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color</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white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background-color</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rgba</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191</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133</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99</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0.7</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margin</a:t>
            </a:r>
            <a:r>
              <a:rPr lang="it-IT" sz="1100" b="0" dirty="0">
                <a:solidFill>
                  <a:srgbClr val="9CDCFE"/>
                </a:solidFill>
                <a:effectLst/>
                <a:latin typeface="Consolas" panose="020B0609020204030204" pitchFamily="49" charset="0"/>
              </a:rPr>
              <a:t>-bottom</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0px</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15vh</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width</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100%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display</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flex</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flex-direction</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row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justify-content</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space</a:t>
            </a:r>
            <a:r>
              <a:rPr lang="it-IT" sz="1100" b="0" dirty="0">
                <a:solidFill>
                  <a:srgbClr val="CE9178"/>
                </a:solidFill>
                <a:effectLst/>
                <a:latin typeface="Consolas" panose="020B0609020204030204" pitchFamily="49" charset="0"/>
              </a:rPr>
              <a:t>-between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align</a:t>
            </a:r>
            <a:r>
              <a:rPr lang="it-IT" sz="1100" b="0" dirty="0">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center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font-size</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0.5em</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text-</a:t>
            </a:r>
            <a:r>
              <a:rPr lang="it-IT" sz="1100" b="0" dirty="0" err="1">
                <a:solidFill>
                  <a:srgbClr val="9CDCFE"/>
                </a:solidFill>
                <a:effectLst/>
                <a:latin typeface="Consolas" panose="020B0609020204030204" pitchFamily="49" charset="0"/>
              </a:rPr>
              <a:t>transform</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capitalize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a:solidFill>
                  <a:srgbClr val="D7BA7D"/>
                </a:solidFill>
                <a:effectLst/>
                <a:latin typeface="Consolas" panose="020B0609020204030204" pitchFamily="49" charset="0"/>
              </a:rPr>
              <a:t>#utils</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font-size</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1rem</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margin-left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5vw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 </a:t>
            </a:r>
            <a:r>
              <a:rPr lang="it-IT" sz="1100" b="0" dirty="0">
                <a:solidFill>
                  <a:srgbClr val="D7BA7D"/>
                </a:solidFill>
                <a:effectLst/>
                <a:latin typeface="Consolas" panose="020B0609020204030204" pitchFamily="49" charset="0"/>
              </a:rPr>
              <a:t>.logo</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margin-right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5vw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100%</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display</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flex</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flex-direction</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row</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justify-content</a:t>
            </a:r>
            <a:r>
              <a:rPr lang="it-IT" sz="1100" b="0" dirty="0">
                <a:solidFill>
                  <a:srgbClr val="D4D4D4"/>
                </a:solidFill>
                <a:effectLst/>
                <a:latin typeface="Consolas" panose="020B0609020204030204" pitchFamily="49" charset="0"/>
              </a:rPr>
              <a:t>: </a:t>
            </a:r>
            <a:r>
              <a:rPr lang="it-IT" sz="1100" b="0" dirty="0" err="1">
                <a:solidFill>
                  <a:srgbClr val="CE9178"/>
                </a:solidFill>
                <a:effectLst/>
                <a:latin typeface="Consolas" panose="020B0609020204030204" pitchFamily="49" charset="0"/>
              </a:rPr>
              <a:t>space-around</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align</a:t>
            </a:r>
            <a:r>
              <a:rPr lang="it-IT" sz="1100" b="0" dirty="0">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center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 </a:t>
            </a:r>
            <a:r>
              <a:rPr lang="it-IT" sz="1100" b="0" dirty="0" err="1">
                <a:solidFill>
                  <a:srgbClr val="D7BA7D"/>
                </a:solidFill>
                <a:effectLst/>
                <a:latin typeface="Consolas" panose="020B0609020204030204" pitchFamily="49" charset="0"/>
              </a:rPr>
              <a:t>img</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height</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5vh</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D7BA7D"/>
                </a:solidFill>
                <a:effectLst/>
                <a:latin typeface="Consolas" panose="020B0609020204030204" pitchFamily="49" charset="0"/>
              </a:rPr>
              <a:t>footer</a:t>
            </a:r>
            <a:r>
              <a:rPr lang="it-IT" sz="1100" b="0" dirty="0">
                <a:solidFill>
                  <a:srgbClr val="D4D4D4"/>
                </a:solidFill>
                <a:effectLst/>
                <a:latin typeface="Consolas" panose="020B0609020204030204" pitchFamily="49" charset="0"/>
              </a:rPr>
              <a:t> </a:t>
            </a:r>
            <a:r>
              <a:rPr lang="it-IT" sz="1100" b="0" dirty="0">
                <a:solidFill>
                  <a:srgbClr val="D7BA7D"/>
                </a:solidFill>
                <a:effectLst/>
                <a:latin typeface="Consolas" panose="020B0609020204030204" pitchFamily="49" charset="0"/>
              </a:rPr>
              <a:t>p</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font-size</a:t>
            </a:r>
            <a:r>
              <a:rPr lang="it-IT" sz="1100" b="0" dirty="0">
                <a:solidFill>
                  <a:srgbClr val="D4D4D4"/>
                </a:solidFill>
                <a:effectLst/>
                <a:latin typeface="Consolas" panose="020B0609020204030204" pitchFamily="49" charset="0"/>
              </a:rPr>
              <a:t>: </a:t>
            </a:r>
            <a:r>
              <a:rPr lang="it-IT" sz="1100" b="0" dirty="0">
                <a:solidFill>
                  <a:srgbClr val="B5CEA8"/>
                </a:solidFill>
                <a:effectLst/>
                <a:latin typeface="Consolas" panose="020B0609020204030204" pitchFamily="49" charset="0"/>
              </a:rPr>
              <a:t>2rem</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pPr marL="0" algn="l" rtl="0" eaLnBrk="1" latinLnBrk="0" hangingPunct="1">
              <a:spcBef>
                <a:spcPts val="0"/>
              </a:spcBef>
              <a:spcAft>
                <a:spcPts val="0"/>
              </a:spcAft>
            </a:pPr>
            <a:endParaRPr lang="it-IT" sz="1100" dirty="0">
              <a:effectLst/>
            </a:endParaRPr>
          </a:p>
        </p:txBody>
      </p:sp>
    </p:spTree>
    <p:extLst>
      <p:ext uri="{BB962C8B-B14F-4D97-AF65-F5344CB8AC3E}">
        <p14:creationId xmlns:p14="http://schemas.microsoft.com/office/powerpoint/2010/main" val="939576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a:solidFill>
                  <a:schemeClr val="bg1"/>
                </a:solidFill>
              </a:rPr>
              <a:t>Foto full screen</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5878584" y="1272863"/>
            <a:ext cx="4864846" cy="4463793"/>
          </a:xfrm>
          <a:prstGeom prst="rect">
            <a:avLst/>
          </a:prstGeom>
          <a:solidFill>
            <a:schemeClr val="tx2">
              <a:lumMod val="75000"/>
            </a:schemeClr>
          </a:solidFill>
        </p:spPr>
        <p:txBody>
          <a:bodyPr vert="horz" lIns="91440" tIns="45720" rIns="91440" bIns="45720" rtlCol="0">
            <a:noAutofit/>
          </a:bodyPr>
          <a:lstStyle/>
          <a:p>
            <a:br>
              <a:rPr lang="it-IT" sz="105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D7BA7D"/>
                </a:solidFill>
                <a:effectLst/>
                <a:latin typeface="Consolas" panose="020B0609020204030204" pitchFamily="49" charset="0"/>
              </a:rPr>
              <a:t>.visualizza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height</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100vh</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width</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100vw</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background-color</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rgba</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94</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43</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43</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0.5</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z-index</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3</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flex</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align</a:t>
            </a:r>
            <a:r>
              <a:rPr lang="it-IT" sz="1200" b="0" dirty="0">
                <a:solidFill>
                  <a:srgbClr val="9CDCFE"/>
                </a:solidFill>
                <a:effectLst/>
                <a:latin typeface="Consolas" panose="020B0609020204030204" pitchFamily="49" charset="0"/>
              </a:rPr>
              <a:t>-items</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center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justify-content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center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cursor</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zoom-out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position</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fixed</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top</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0</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bottom</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0</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7BA7D"/>
                </a:solidFill>
                <a:effectLst/>
                <a:latin typeface="Consolas" panose="020B0609020204030204" pitchFamily="49" charset="0"/>
              </a:rPr>
              <a:t>.visualizza</a:t>
            </a:r>
            <a:r>
              <a:rPr lang="it-IT" sz="1200" b="0" dirty="0">
                <a:solidFill>
                  <a:srgbClr val="D4D4D4"/>
                </a:solidFill>
                <a:effectLst/>
                <a:latin typeface="Consolas" panose="020B0609020204030204" pitchFamily="49" charset="0"/>
              </a:rPr>
              <a:t> </a:t>
            </a:r>
            <a:r>
              <a:rPr lang="it-IT" sz="1200" b="0" dirty="0" err="1">
                <a:solidFill>
                  <a:srgbClr val="D7BA7D"/>
                </a:solidFill>
                <a:effectLst/>
                <a:latin typeface="Consolas" panose="020B0609020204030204" pitchFamily="49" charset="0"/>
              </a:rPr>
              <a:t>img</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height</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95%</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width</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95%</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object-fit</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contain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7BA7D"/>
                </a:solidFill>
                <a:effectLst/>
                <a:latin typeface="Consolas" panose="020B0609020204030204" pitchFamily="49" charset="0"/>
              </a:rPr>
              <a:t>.no-scroll</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overflow</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hidden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endParaRPr lang="it-IT" sz="1200" b="0" dirty="0">
              <a:solidFill>
                <a:srgbClr val="D4D4D4"/>
              </a:solidFill>
              <a:effectLst/>
              <a:latin typeface="Consolas" panose="020B0609020204030204" pitchFamily="49" charset="0"/>
            </a:endParaRPr>
          </a:p>
          <a:p>
            <a:endParaRPr lang="it-IT" sz="10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5878584" y="636076"/>
            <a:ext cx="1251444" cy="584775"/>
          </a:xfrm>
          <a:prstGeom prst="rect">
            <a:avLst/>
          </a:prstGeom>
          <a:noFill/>
        </p:spPr>
        <p:txBody>
          <a:bodyPr wrap="square" rtlCol="0">
            <a:spAutoFit/>
          </a:bodyPr>
          <a:lstStyle/>
          <a:p>
            <a:r>
              <a:rPr lang="it-IT" sz="3200" dirty="0">
                <a:solidFill>
                  <a:schemeClr val="bg1"/>
                </a:solidFill>
              </a:rPr>
              <a:t>CSS</a:t>
            </a:r>
          </a:p>
        </p:txBody>
      </p:sp>
      <p:pic>
        <p:nvPicPr>
          <p:cNvPr id="3" name="Immagine 2">
            <a:extLst>
              <a:ext uri="{FF2B5EF4-FFF2-40B4-BE49-F238E27FC236}">
                <a16:creationId xmlns:a16="http://schemas.microsoft.com/office/drawing/2014/main" id="{1CFC6144-CF4F-42AD-90DD-CF0703BEE48F}"/>
              </a:ext>
            </a:extLst>
          </p:cNvPr>
          <p:cNvPicPr>
            <a:picLocks noChangeAspect="1"/>
          </p:cNvPicPr>
          <p:nvPr/>
        </p:nvPicPr>
        <p:blipFill>
          <a:blip r:embed="rId2"/>
          <a:stretch>
            <a:fillRect/>
          </a:stretch>
        </p:blipFill>
        <p:spPr>
          <a:xfrm>
            <a:off x="247032" y="3429000"/>
            <a:ext cx="4219090" cy="1907381"/>
          </a:xfrm>
          <a:prstGeom prst="rect">
            <a:avLst/>
          </a:prstGeom>
        </p:spPr>
      </p:pic>
    </p:spTree>
    <p:extLst>
      <p:ext uri="{BB962C8B-B14F-4D97-AF65-F5344CB8AC3E}">
        <p14:creationId xmlns:p14="http://schemas.microsoft.com/office/powerpoint/2010/main" val="1430261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00031BE-68A9-44BE-99AF-D2BF0F38EDAB}"/>
              </a:ext>
            </a:extLst>
          </p:cNvPr>
          <p:cNvSpPr>
            <a:spLocks noGrp="1"/>
          </p:cNvSpPr>
          <p:nvPr>
            <p:ph type="ctrTitle"/>
          </p:nvPr>
        </p:nvSpPr>
        <p:spPr>
          <a:xfrm>
            <a:off x="1262729" y="1289303"/>
            <a:ext cx="9638443" cy="3339303"/>
          </a:xfrm>
          <a:ln>
            <a:noFill/>
          </a:ln>
        </p:spPr>
        <p:txBody>
          <a:bodyPr>
            <a:normAutofit/>
          </a:bodyPr>
          <a:lstStyle/>
          <a:p>
            <a:r>
              <a:rPr lang="it-IT" sz="5000"/>
              <a:t>Javascript</a:t>
            </a:r>
          </a:p>
        </p:txBody>
      </p:sp>
    </p:spTree>
    <p:extLst>
      <p:ext uri="{BB962C8B-B14F-4D97-AF65-F5344CB8AC3E}">
        <p14:creationId xmlns:p14="http://schemas.microsoft.com/office/powerpoint/2010/main" val="227447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Caricamento dinamico contenuti</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0660" y="3088937"/>
            <a:ext cx="4965748" cy="3635009"/>
          </a:xfrm>
          <a:prstGeom prst="rect">
            <a:avLst/>
          </a:prstGeom>
        </p:spPr>
        <p:txBody>
          <a:bodyPr vert="horz" lIns="91440" tIns="45720" rIns="91440" bIns="45720" rtlCol="0">
            <a:noAutofit/>
          </a:bodyPr>
          <a:lstStyle/>
          <a:p>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items</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querySelectorAll</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'.item'</a:t>
            </a:r>
            <a:r>
              <a:rPr lang="it-IT" sz="850" b="0" dirty="0">
                <a:solidFill>
                  <a:srgbClr val="D4D4D4"/>
                </a:solidFill>
                <a:effectLst/>
                <a:latin typeface="Consolas" panose="020B0609020204030204" pitchFamily="49" charset="0"/>
              </a:rPr>
              <a:t>);</a:t>
            </a:r>
          </a:p>
          <a:p>
            <a:r>
              <a:rPr lang="it-IT" sz="850" b="0" dirty="0">
                <a:solidFill>
                  <a:srgbClr val="C586C0"/>
                </a:solidFill>
                <a:effectLst/>
                <a:latin typeface="Consolas" panose="020B0609020204030204" pitchFamily="49" charset="0"/>
              </a:rPr>
              <a:t>for</a:t>
            </a:r>
            <a:r>
              <a:rPr lang="it-IT" sz="850" b="0" dirty="0">
                <a:solidFill>
                  <a:srgbClr val="D4D4D4"/>
                </a:solidFill>
                <a:effectLst/>
                <a:latin typeface="Consolas" panose="020B0609020204030204" pitchFamily="49" charset="0"/>
              </a:rPr>
              <a:t>(</a:t>
            </a:r>
            <a:r>
              <a:rPr lang="it-IT" sz="850" b="0" dirty="0">
                <a:solidFill>
                  <a:srgbClr val="569CD6"/>
                </a:solidFill>
                <a:effectLst/>
                <a:latin typeface="Consolas" panose="020B0609020204030204" pitchFamily="49" charset="0"/>
              </a:rPr>
              <a:t>let</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of</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items</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C586C0"/>
                </a:solidFill>
                <a:effectLst/>
                <a:latin typeface="Consolas" panose="020B0609020204030204" pitchFamily="49" charset="0"/>
              </a:rPr>
              <a:t>for</a:t>
            </a:r>
            <a:r>
              <a:rPr lang="it-IT" sz="850" b="0" dirty="0">
                <a:solidFill>
                  <a:srgbClr val="D4D4D4"/>
                </a:solidFill>
                <a:effectLst/>
                <a:latin typeface="Consolas" panose="020B0609020204030204" pitchFamily="49" charset="0"/>
              </a:rPr>
              <a:t>(</a:t>
            </a:r>
            <a:r>
              <a:rPr lang="it-IT" sz="850" b="0" dirty="0">
                <a:solidFill>
                  <a:srgbClr val="569CD6"/>
                </a:solidFill>
                <a:effectLst/>
                <a:latin typeface="Consolas" panose="020B0609020204030204" pitchFamily="49" charset="0"/>
              </a:rPr>
              <a:t>let</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in</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C586C0"/>
                </a:solidFill>
                <a:effectLst/>
                <a:latin typeface="Consolas" panose="020B0609020204030204" pitchFamily="49" charset="0"/>
              </a:rPr>
              <a:t>if</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dataset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item</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p>
          <a:p>
            <a:br>
              <a:rPr lang="it-IT" sz="850" b="0" dirty="0">
                <a:solidFill>
                  <a:srgbClr val="D4D4D4"/>
                </a:solidFill>
                <a:effectLst/>
                <a:latin typeface="Consolas" panose="020B0609020204030204" pitchFamily="49" charset="0"/>
              </a:rPr>
            </a:b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'h1'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textContent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titolo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style</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backgroundImage</a:t>
            </a:r>
            <a:r>
              <a:rPr lang="it-IT" sz="850" b="0" dirty="0">
                <a:solidFill>
                  <a:srgbClr val="D4D4D4"/>
                </a:solidFill>
                <a:effectLst/>
                <a:latin typeface="Consolas" panose="020B0609020204030204" pitchFamily="49" charset="0"/>
              </a:rPr>
              <a:t> = </a:t>
            </a:r>
            <a:r>
              <a:rPr lang="it-IT" sz="850" b="0" dirty="0">
                <a:solidFill>
                  <a:srgbClr val="CE9178"/>
                </a:solidFill>
                <a:effectLst/>
                <a:latin typeface="Consolas" panose="020B0609020204030204" pitchFamily="49" charset="0"/>
              </a:rPr>
              <a:t>"url('"</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immagine</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'background'</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'foto'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innerText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'info'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'button2'</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innerText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'aggiungi al carrello'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p>
          <a:p>
            <a:r>
              <a:rPr lang="it-IT" sz="850" b="0" dirty="0">
                <a:solidFill>
                  <a:srgbClr val="D4D4D4"/>
                </a:solidFill>
                <a:effectLst/>
                <a:latin typeface="Consolas" panose="020B0609020204030204" pitchFamily="49" charset="0"/>
              </a:rPr>
              <a:t>    }</a:t>
            </a:r>
          </a:p>
          <a:p>
            <a:r>
              <a:rPr lang="it-IT" sz="850" b="0" dirty="0">
                <a:solidFill>
                  <a:srgbClr val="D4D4D4"/>
                </a:solidFill>
                <a:effectLst/>
                <a:latin typeface="Consolas" panose="020B0609020204030204" pitchFamily="49" charset="0"/>
              </a:rPr>
              <a:t>}</a:t>
            </a:r>
          </a:p>
        </p:txBody>
      </p:sp>
      <p:pic>
        <p:nvPicPr>
          <p:cNvPr id="14" name="Immagine 13">
            <a:extLst>
              <a:ext uri="{FF2B5EF4-FFF2-40B4-BE49-F238E27FC236}">
                <a16:creationId xmlns:a16="http://schemas.microsoft.com/office/drawing/2014/main" id="{70A570A7-9FC7-4648-A071-BCE36C054C02}"/>
              </a:ext>
            </a:extLst>
          </p:cNvPr>
          <p:cNvPicPr>
            <a:picLocks noChangeAspect="1"/>
          </p:cNvPicPr>
          <p:nvPr/>
        </p:nvPicPr>
        <p:blipFill>
          <a:blip r:embed="rId2"/>
          <a:stretch>
            <a:fillRect/>
          </a:stretch>
        </p:blipFill>
        <p:spPr>
          <a:xfrm>
            <a:off x="5318519" y="2233541"/>
            <a:ext cx="6250769" cy="2390918"/>
          </a:xfrm>
          <a:prstGeom prst="rect">
            <a:avLst/>
          </a:prstGeom>
        </p:spPr>
      </p:pic>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Tree>
    <p:extLst>
      <p:ext uri="{BB962C8B-B14F-4D97-AF65-F5344CB8AC3E}">
        <p14:creationId xmlns:p14="http://schemas.microsoft.com/office/powerpoint/2010/main" val="428540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Descrizione foto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399817" y="2462135"/>
            <a:ext cx="4254479" cy="4321906"/>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dataset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descrizione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'.foto 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'.button1'</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inf</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inf</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5A0CF13B-8A7D-4F8A-B6E6-AD40B79792C3}"/>
              </a:ext>
            </a:extLst>
          </p:cNvPr>
          <p:cNvPicPr>
            <a:picLocks noChangeAspect="1"/>
          </p:cNvPicPr>
          <p:nvPr/>
        </p:nvPicPr>
        <p:blipFill>
          <a:blip r:embed="rId2"/>
          <a:stretch>
            <a:fillRect/>
          </a:stretch>
        </p:blipFill>
        <p:spPr>
          <a:xfrm>
            <a:off x="5129157" y="2277748"/>
            <a:ext cx="6663026" cy="2516674"/>
          </a:xfrm>
          <a:prstGeom prst="rect">
            <a:avLst/>
          </a:prstGeom>
        </p:spPr>
      </p:pic>
    </p:spTree>
    <p:extLst>
      <p:ext uri="{BB962C8B-B14F-4D97-AF65-F5344CB8AC3E}">
        <p14:creationId xmlns:p14="http://schemas.microsoft.com/office/powerpoint/2010/main" val="4086979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Barra di ricerca</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36269" y="3203043"/>
            <a:ext cx="4274790" cy="2340642"/>
          </a:xfrm>
          <a:prstGeom prst="rect">
            <a:avLst/>
          </a:prstGeom>
        </p:spPr>
        <p:txBody>
          <a:bodyPr vert="horz" lIns="91440" tIns="45720" rIns="91440" bIns="45720" rtlCol="0">
            <a:noAutofit/>
          </a:bodyPr>
          <a:lstStyle/>
          <a:p>
            <a:r>
              <a:rPr lang="it-IT" sz="1000" b="0" dirty="0">
                <a:solidFill>
                  <a:srgbClr val="569CD6"/>
                </a:solidFill>
                <a:effectLst/>
                <a:latin typeface="Consolas" panose="020B0609020204030204" pitchFamily="49" charset="0"/>
              </a:rPr>
              <a:t>function</a:t>
            </a:r>
            <a:r>
              <a:rPr lang="it-IT" sz="1000" b="0" dirty="0">
                <a:solidFill>
                  <a:srgbClr val="D4D4D4"/>
                </a:solidFill>
                <a:effectLst/>
                <a:latin typeface="Consolas" panose="020B0609020204030204" pitchFamily="49" charset="0"/>
              </a:rPr>
              <a:t> </a:t>
            </a:r>
            <a:r>
              <a:rPr lang="it-IT" sz="1000" b="0" dirty="0">
                <a:solidFill>
                  <a:srgbClr val="DCDCAA"/>
                </a:solidFill>
                <a:effectLst/>
                <a:latin typeface="Consolas" panose="020B0609020204030204" pitchFamily="49" charset="0"/>
              </a:rPr>
              <a:t>find</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getElementById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key</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value</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toUpperCase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schema</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'article'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 = </a:t>
            </a:r>
            <a:r>
              <a:rPr lang="it-IT" sz="1000" b="0" dirty="0">
                <a:solidFill>
                  <a:srgbClr val="4FC1FF"/>
                </a:solidFill>
                <a:effectLst/>
                <a:latin typeface="Consolas" panose="020B0609020204030204" pitchFamily="49" charset="0"/>
              </a:rPr>
              <a:t>schema</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getElementsByClassName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for</a:t>
            </a:r>
            <a:r>
              <a:rPr lang="it-IT" sz="1000" b="0" dirty="0">
                <a:solidFill>
                  <a:srgbClr val="D4D4D4"/>
                </a:solidFill>
                <a:effectLst/>
                <a:latin typeface="Consolas" panose="020B0609020204030204" pitchFamily="49" charset="0"/>
              </a:rPr>
              <a:t>(</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&lt;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length</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getElementsByTagName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'h1'</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innerText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toUpperCase</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indexOf</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key</a:t>
            </a:r>
            <a:r>
              <a:rPr lang="it-IT" sz="1000" b="0" dirty="0">
                <a:solidFill>
                  <a:srgbClr val="D4D4D4"/>
                </a:solidFill>
                <a:effectLst/>
                <a:latin typeface="Consolas" panose="020B0609020204030204" pitchFamily="49" charset="0"/>
              </a:rPr>
              <a:t>)&gt;-</a:t>
            </a:r>
            <a:r>
              <a:rPr lang="it-IT" sz="1000" b="0" dirty="0">
                <a:solidFill>
                  <a:srgbClr val="B5CEA8"/>
                </a:solidFill>
                <a:effectLst/>
                <a:latin typeface="Consolas" panose="020B0609020204030204" pitchFamily="49" charset="0"/>
              </a:rPr>
              <a:t>1</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style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else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style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'none'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a:p>
            <a:endParaRPr lang="it-IT" sz="10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4" name="Immagine 3">
            <a:extLst>
              <a:ext uri="{FF2B5EF4-FFF2-40B4-BE49-F238E27FC236}">
                <a16:creationId xmlns:a16="http://schemas.microsoft.com/office/drawing/2014/main" id="{1361A7F6-7723-4839-BDB6-81779E3FE609}"/>
              </a:ext>
            </a:extLst>
          </p:cNvPr>
          <p:cNvPicPr>
            <a:picLocks noChangeAspect="1"/>
          </p:cNvPicPr>
          <p:nvPr/>
        </p:nvPicPr>
        <p:blipFill>
          <a:blip r:embed="rId2"/>
          <a:stretch>
            <a:fillRect/>
          </a:stretch>
        </p:blipFill>
        <p:spPr>
          <a:xfrm>
            <a:off x="5059738" y="2080749"/>
            <a:ext cx="6895993" cy="2962363"/>
          </a:xfrm>
          <a:prstGeom prst="rect">
            <a:avLst/>
          </a:prstGeom>
        </p:spPr>
      </p:pic>
    </p:spTree>
    <p:extLst>
      <p:ext uri="{BB962C8B-B14F-4D97-AF65-F5344CB8AC3E}">
        <p14:creationId xmlns:p14="http://schemas.microsoft.com/office/powerpoint/2010/main" val="268778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Carrello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188059" y="1652051"/>
            <a:ext cx="4274790" cy="5138714"/>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'.button2'</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carr</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carr</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getElementById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'elementi'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bigitem</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container</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bigitem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nochart</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area</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area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titolo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immagine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innerText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'rimuovi'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removeChart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getElementById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carrello</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hidden</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carrello</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'show'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7D4E0989-3170-4C04-B0DA-ED35EE44C635}"/>
              </a:ext>
            </a:extLst>
          </p:cNvPr>
          <p:cNvPicPr>
            <a:picLocks noChangeAspect="1"/>
          </p:cNvPicPr>
          <p:nvPr/>
        </p:nvPicPr>
        <p:blipFill>
          <a:blip r:embed="rId2"/>
          <a:stretch>
            <a:fillRect/>
          </a:stretch>
        </p:blipFill>
        <p:spPr>
          <a:xfrm>
            <a:off x="4983556" y="1743184"/>
            <a:ext cx="6879686" cy="3503369"/>
          </a:xfrm>
          <a:prstGeom prst="rect">
            <a:avLst/>
          </a:prstGeom>
        </p:spPr>
      </p:pic>
    </p:spTree>
    <p:extLst>
      <p:ext uri="{BB962C8B-B14F-4D97-AF65-F5344CB8AC3E}">
        <p14:creationId xmlns:p14="http://schemas.microsoft.com/office/powerpoint/2010/main" val="64435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Carrello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127439" y="2526110"/>
            <a:ext cx="4274790" cy="2819096"/>
          </a:xfrm>
          <a:prstGeom prst="rect">
            <a:avLst/>
          </a:prstGeom>
        </p:spPr>
        <p:txBody>
          <a:bodyPr vert="horz" lIns="91440" tIns="45720" rIns="91440" bIns="45720" rtlCol="0">
            <a:noAutofit/>
          </a:bodyPr>
          <a:lstStyle/>
          <a:p>
            <a:r>
              <a:rPr lang="it-IT" sz="1000" b="0" dirty="0">
                <a:solidFill>
                  <a:srgbClr val="569CD6"/>
                </a:solidFill>
                <a:effectLst/>
                <a:latin typeface="Consolas" panose="020B0609020204030204" pitchFamily="49" charset="0"/>
              </a:rPr>
              <a:t>function</a:t>
            </a:r>
            <a:r>
              <a:rPr lang="it-IT" sz="1000" b="0" dirty="0">
                <a:solidFill>
                  <a:srgbClr val="D4D4D4"/>
                </a:solidFill>
                <a:effectLst/>
                <a:latin typeface="Consolas" panose="020B0609020204030204" pitchFamily="49" charset="0"/>
              </a:rPr>
              <a:t> </a:t>
            </a:r>
            <a:r>
              <a:rPr lang="it-IT" sz="1000" b="0" dirty="0" err="1">
                <a:solidFill>
                  <a:srgbClr val="DCDCAA"/>
                </a:solidFill>
                <a:effectLst/>
                <a:latin typeface="Consolas" panose="020B0609020204030204" pitchFamily="49" charset="0"/>
              </a:rPr>
              <a:t>removeChart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event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event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currentTarget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container</a:t>
            </a:r>
            <a:r>
              <a:rPr lang="it-IT" sz="1000" b="0" dirty="0">
                <a:solidFill>
                  <a:srgbClr val="D4D4D4"/>
                </a:solidFill>
                <a:effectLst/>
                <a:latin typeface="Consolas" panose="020B0609020204030204" pitchFamily="49" charset="0"/>
              </a:rPr>
              <a:t> = </a:t>
            </a:r>
            <a:r>
              <a:rPr lang="it-IT" sz="1000" b="0" dirty="0" err="1">
                <a:solidFill>
                  <a:srgbClr val="4FC1FF"/>
                </a:solidFill>
                <a:effectLst/>
                <a:latin typeface="Consolas" panose="020B0609020204030204" pitchFamily="49" charset="0"/>
              </a:rPr>
              <a:t>item</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parentNode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chart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getElementById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'elementi'</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chart</a:t>
            </a:r>
            <a:r>
              <a:rPr lang="it-IT" sz="1000" b="0" dirty="0" err="1">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parentNode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title</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container</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'p'</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title</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querySelectorAll</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for</a:t>
            </a:r>
            <a:r>
              <a:rPr lang="it-IT" sz="1000" b="0" dirty="0">
                <a:solidFill>
                  <a:srgbClr val="D4D4D4"/>
                </a:solidFill>
                <a:effectLst/>
                <a:latin typeface="Consolas" panose="020B0609020204030204" pitchFamily="49" charset="0"/>
              </a:rPr>
              <a:t>(</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a:t>
            </a:r>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of</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i</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'h1'</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i</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'.button2'</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err="1">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nochart</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addEventListener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'click'</a:t>
            </a:r>
            <a:r>
              <a:rPr lang="it-IT" sz="1000" b="0" dirty="0">
                <a:solidFill>
                  <a:srgbClr val="D4D4D4"/>
                </a:solidFill>
                <a:effectLst/>
                <a:latin typeface="Consolas" panose="020B0609020204030204" pitchFamily="49" charset="0"/>
              </a:rPr>
              <a:t>, </a:t>
            </a:r>
            <a:r>
              <a:rPr lang="it-IT" sz="1000" b="0" dirty="0" err="1">
                <a:solidFill>
                  <a:srgbClr val="DCDCAA"/>
                </a:solidFill>
                <a:effectLst/>
                <a:latin typeface="Consolas" panose="020B0609020204030204" pitchFamily="49" charset="0"/>
              </a:rPr>
              <a:t>addChart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  </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container</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card</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card</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'show'</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add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hidden</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4" name="Immagine 3">
            <a:extLst>
              <a:ext uri="{FF2B5EF4-FFF2-40B4-BE49-F238E27FC236}">
                <a16:creationId xmlns:a16="http://schemas.microsoft.com/office/drawing/2014/main" id="{4C1BBF69-5F7B-4EC3-85F5-2D8C9AF7CAAD}"/>
              </a:ext>
            </a:extLst>
          </p:cNvPr>
          <p:cNvPicPr>
            <a:picLocks noChangeAspect="1"/>
          </p:cNvPicPr>
          <p:nvPr/>
        </p:nvPicPr>
        <p:blipFill>
          <a:blip r:embed="rId2"/>
          <a:stretch>
            <a:fillRect/>
          </a:stretch>
        </p:blipFill>
        <p:spPr>
          <a:xfrm>
            <a:off x="5202650" y="1735172"/>
            <a:ext cx="6649841" cy="3387655"/>
          </a:xfrm>
          <a:prstGeom prst="rect">
            <a:avLst/>
          </a:prstGeom>
        </p:spPr>
      </p:pic>
    </p:spTree>
    <p:extLst>
      <p:ext uri="{BB962C8B-B14F-4D97-AF65-F5344CB8AC3E}">
        <p14:creationId xmlns:p14="http://schemas.microsoft.com/office/powerpoint/2010/main" val="913000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FULL Screen</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52505" y="1972199"/>
            <a:ext cx="4010213" cy="2819096"/>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parent</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parent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corpo</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image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immagine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'visualizza'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document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body</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'no-scroll'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corpo</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el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nascondiFoto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nascondiFoto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document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body</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'no-scroll'</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D072F3DC-B5D0-450E-AD1B-B789D1057721}"/>
              </a:ext>
            </a:extLst>
          </p:cNvPr>
          <p:cNvPicPr>
            <a:picLocks noChangeAspect="1"/>
          </p:cNvPicPr>
          <p:nvPr/>
        </p:nvPicPr>
        <p:blipFill>
          <a:blip r:embed="rId2"/>
          <a:stretch>
            <a:fillRect/>
          </a:stretch>
        </p:blipFill>
        <p:spPr>
          <a:xfrm>
            <a:off x="5329640" y="2161228"/>
            <a:ext cx="6187015" cy="3101983"/>
          </a:xfrm>
          <a:prstGeom prst="rect">
            <a:avLst/>
          </a:prstGeom>
        </p:spPr>
      </p:pic>
    </p:spTree>
    <p:extLst>
      <p:ext uri="{BB962C8B-B14F-4D97-AF65-F5344CB8AC3E}">
        <p14:creationId xmlns:p14="http://schemas.microsoft.com/office/powerpoint/2010/main" val="997581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Immagine 3" descr="Dati finanziari sul trading">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1" y="10"/>
            <a:ext cx="5982326" cy="6857990"/>
          </a:xfrm>
          <a:prstGeom prst="rect">
            <a:avLst/>
          </a:prstGeom>
          <a:solidFill>
            <a:schemeClr val="bg1">
              <a:lumMod val="95000"/>
            </a:schemeClr>
          </a:solidFill>
        </p:spPr>
      </p:pic>
      <p:sp>
        <p:nvSpPr>
          <p:cNvPr id="2" name="Titolo 1">
            <a:extLst>
              <a:ext uri="{FF2B5EF4-FFF2-40B4-BE49-F238E27FC236}">
                <a16:creationId xmlns:a16="http://schemas.microsoft.com/office/drawing/2014/main" id="{9C9DE503-F7C2-4A40-83F4-4DE931E7D9DE}"/>
              </a:ext>
            </a:extLst>
          </p:cNvPr>
          <p:cNvSpPr>
            <a:spLocks noGrp="1"/>
          </p:cNvSpPr>
          <p:nvPr>
            <p:ph type="title"/>
          </p:nvPr>
        </p:nvSpPr>
        <p:spPr>
          <a:xfrm>
            <a:off x="575591" y="2934369"/>
            <a:ext cx="4727592" cy="1343162"/>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Descrizione del progetto</a:t>
            </a:r>
          </a:p>
        </p:txBody>
      </p:sp>
      <p:sp>
        <p:nvSpPr>
          <p:cNvPr id="11" name="Segnaposto contenuto 10">
            <a:extLst>
              <a:ext uri="{FF2B5EF4-FFF2-40B4-BE49-F238E27FC236}">
                <a16:creationId xmlns:a16="http://schemas.microsoft.com/office/drawing/2014/main" id="{8E276CD9-1A05-4C27-A0A5-4D28E64A1B41}"/>
              </a:ext>
            </a:extLst>
          </p:cNvPr>
          <p:cNvSpPr>
            <a:spLocks noGrp="1"/>
          </p:cNvSpPr>
          <p:nvPr>
            <p:ph idx="1"/>
          </p:nvPr>
        </p:nvSpPr>
        <p:spPr>
          <a:xfrm>
            <a:off x="6713558" y="951915"/>
            <a:ext cx="4902851" cy="5308069"/>
          </a:xfrm>
        </p:spPr>
        <p:txBody>
          <a:bodyPr vert="horz" lIns="91440" tIns="45720" rIns="91440" bIns="45720" rtlCol="0" anchor="ctr">
            <a:noAutofit/>
          </a:bodyPr>
          <a:lstStyle/>
          <a:p>
            <a:pPr marL="0" indent="0">
              <a:lnSpc>
                <a:spcPct val="90000"/>
              </a:lnSpc>
              <a:buNone/>
            </a:pPr>
            <a:r>
              <a:rPr lang="it-IT" sz="2400" dirty="0"/>
              <a:t>Il mio progetto ha come obiettivo quello di trasformare il progetto realizzato per database in una applicazione web che fornisca le informazioni, indicate nel precedente lavoro, riguardanti un negozio di stampe fotografiche.
In particolar modo </a:t>
            </a:r>
            <a:r>
              <a:rPr lang="en-US" sz="2400" dirty="0"/>
              <a:t>in questa sezione, “products”, sarà possibile visualizzare l’elenco dei prodotti venduti e interagire con gli elementi della pagina. In particolar modo si potranno cercare le foto per titolo tramite la barra di ricerca, aggiungerle al carrello, rimuoverle, visualizzare più dettagli di una determinate foto e mostrarla a schermo intero.</a:t>
            </a:r>
            <a:r>
              <a:rPr lang="it-IT" sz="2000" dirty="0"/>
              <a:t>
</a:t>
            </a:r>
            <a:endParaRPr lang="en-US" sz="2000" dirty="0"/>
          </a:p>
        </p:txBody>
      </p:sp>
    </p:spTree>
    <p:extLst>
      <p:ext uri="{BB962C8B-B14F-4D97-AF65-F5344CB8AC3E}">
        <p14:creationId xmlns:p14="http://schemas.microsoft.com/office/powerpoint/2010/main" val="896123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2589E696-A670-475F-BF8D-9AA3062ABB1E}"/>
              </a:ext>
            </a:extLst>
          </p:cNvPr>
          <p:cNvPicPr>
            <a:picLocks noChangeAspect="1"/>
          </p:cNvPicPr>
          <p:nvPr/>
        </p:nvPicPr>
        <p:blipFill>
          <a:blip r:embed="rId2"/>
          <a:stretch>
            <a:fillRect/>
          </a:stretch>
        </p:blipFill>
        <p:spPr>
          <a:xfrm>
            <a:off x="1688375" y="497710"/>
            <a:ext cx="3808289" cy="1739266"/>
          </a:xfrm>
          <a:prstGeom prst="rect">
            <a:avLst/>
          </a:prstGeom>
        </p:spPr>
      </p:pic>
      <p:pic>
        <p:nvPicPr>
          <p:cNvPr id="10" name="Immagine 9">
            <a:extLst>
              <a:ext uri="{FF2B5EF4-FFF2-40B4-BE49-F238E27FC236}">
                <a16:creationId xmlns:a16="http://schemas.microsoft.com/office/drawing/2014/main" id="{B4259F71-7CE6-4C71-9735-B3065529C4A8}"/>
              </a:ext>
            </a:extLst>
          </p:cNvPr>
          <p:cNvPicPr>
            <a:picLocks noChangeAspect="1"/>
          </p:cNvPicPr>
          <p:nvPr/>
        </p:nvPicPr>
        <p:blipFill>
          <a:blip r:embed="rId3"/>
          <a:stretch>
            <a:fillRect/>
          </a:stretch>
        </p:blipFill>
        <p:spPr>
          <a:xfrm>
            <a:off x="1688375" y="3506041"/>
            <a:ext cx="3808288" cy="1479103"/>
          </a:xfrm>
          <a:prstGeom prst="rect">
            <a:avLst/>
          </a:prstGeom>
        </p:spPr>
      </p:pic>
      <p:pic>
        <p:nvPicPr>
          <p:cNvPr id="12" name="Immagine 11">
            <a:extLst>
              <a:ext uri="{FF2B5EF4-FFF2-40B4-BE49-F238E27FC236}">
                <a16:creationId xmlns:a16="http://schemas.microsoft.com/office/drawing/2014/main" id="{5908212B-2F97-42A9-828A-9DF72A8A5B58}"/>
              </a:ext>
            </a:extLst>
          </p:cNvPr>
          <p:cNvPicPr>
            <a:picLocks noChangeAspect="1"/>
          </p:cNvPicPr>
          <p:nvPr/>
        </p:nvPicPr>
        <p:blipFill>
          <a:blip r:embed="rId4"/>
          <a:stretch>
            <a:fillRect/>
          </a:stretch>
        </p:blipFill>
        <p:spPr>
          <a:xfrm>
            <a:off x="1688374" y="4860459"/>
            <a:ext cx="3808288" cy="1480331"/>
          </a:xfrm>
          <a:prstGeom prst="rect">
            <a:avLst/>
          </a:prstGeom>
        </p:spPr>
      </p:pic>
      <p:pic>
        <p:nvPicPr>
          <p:cNvPr id="14" name="Immagine 13">
            <a:extLst>
              <a:ext uri="{FF2B5EF4-FFF2-40B4-BE49-F238E27FC236}">
                <a16:creationId xmlns:a16="http://schemas.microsoft.com/office/drawing/2014/main" id="{FAB57ACE-20CD-4364-952B-0CF5168DF630}"/>
              </a:ext>
            </a:extLst>
          </p:cNvPr>
          <p:cNvPicPr>
            <a:picLocks noChangeAspect="1"/>
          </p:cNvPicPr>
          <p:nvPr/>
        </p:nvPicPr>
        <p:blipFill>
          <a:blip r:embed="rId5"/>
          <a:stretch>
            <a:fillRect/>
          </a:stretch>
        </p:blipFill>
        <p:spPr>
          <a:xfrm>
            <a:off x="1688375" y="6040528"/>
            <a:ext cx="3808287" cy="525973"/>
          </a:xfrm>
          <a:prstGeom prst="rect">
            <a:avLst/>
          </a:prstGeom>
        </p:spPr>
      </p:pic>
      <p:pic>
        <p:nvPicPr>
          <p:cNvPr id="16" name="Immagine 15">
            <a:extLst>
              <a:ext uri="{FF2B5EF4-FFF2-40B4-BE49-F238E27FC236}">
                <a16:creationId xmlns:a16="http://schemas.microsoft.com/office/drawing/2014/main" id="{FF9324D9-1DBA-410B-9A30-49DCE082AC2C}"/>
              </a:ext>
            </a:extLst>
          </p:cNvPr>
          <p:cNvPicPr>
            <a:picLocks noChangeAspect="1"/>
          </p:cNvPicPr>
          <p:nvPr/>
        </p:nvPicPr>
        <p:blipFill>
          <a:blip r:embed="rId6"/>
          <a:stretch>
            <a:fillRect/>
          </a:stretch>
        </p:blipFill>
        <p:spPr>
          <a:xfrm>
            <a:off x="1688375" y="2194891"/>
            <a:ext cx="3808288" cy="1413531"/>
          </a:xfrm>
          <a:prstGeom prst="rect">
            <a:avLst/>
          </a:prstGeom>
        </p:spPr>
      </p:pic>
      <p:sp>
        <p:nvSpPr>
          <p:cNvPr id="17" name="Titolo 4">
            <a:extLst>
              <a:ext uri="{FF2B5EF4-FFF2-40B4-BE49-F238E27FC236}">
                <a16:creationId xmlns:a16="http://schemas.microsoft.com/office/drawing/2014/main" id="{08E85D87-8D16-4F73-8D55-9C2AFFD99F77}"/>
              </a:ext>
            </a:extLst>
          </p:cNvPr>
          <p:cNvSpPr txBox="1">
            <a:spLocks/>
          </p:cNvSpPr>
          <p:nvPr/>
        </p:nvSpPr>
        <p:spPr>
          <a:xfrm>
            <a:off x="7342218" y="2517548"/>
            <a:ext cx="3363974" cy="1728044"/>
          </a:xfrm>
          <a:prstGeom prst="rect">
            <a:avLst/>
          </a:prstGeom>
          <a:noFill/>
          <a:ln>
            <a:solidFill>
              <a:schemeClr val="bg1"/>
            </a:solidFill>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Layout </a:t>
            </a:r>
            <a:r>
              <a:rPr lang="en-US" dirty="0" err="1">
                <a:solidFill>
                  <a:schemeClr val="bg1"/>
                </a:solidFill>
              </a:rPr>
              <a:t>complessivo</a:t>
            </a:r>
            <a:endParaRPr lang="en-US" dirty="0">
              <a:solidFill>
                <a:schemeClr val="bg1"/>
              </a:solidFill>
            </a:endParaRPr>
          </a:p>
        </p:txBody>
      </p:sp>
    </p:spTree>
    <p:extLst>
      <p:ext uri="{BB962C8B-B14F-4D97-AF65-F5344CB8AC3E}">
        <p14:creationId xmlns:p14="http://schemas.microsoft.com/office/powerpoint/2010/main" val="418458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Header </a:t>
            </a:r>
            <a:r>
              <a:rPr lang="it-IT" dirty="0">
                <a:solidFill>
                  <a:schemeClr val="bg1"/>
                </a:solidFill>
              </a:rPr>
              <a:t>&amp; </a:t>
            </a:r>
            <a:r>
              <a:rPr lang="it-IT" dirty="0" err="1">
                <a:solidFill>
                  <a:schemeClr val="bg1"/>
                </a:solidFill>
              </a:rPr>
              <a:t>nav</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5537515" y="1456435"/>
            <a:ext cx="5771265" cy="4765922"/>
          </a:xfrm>
          <a:prstGeom prst="rect">
            <a:avLst/>
          </a:prstGeom>
          <a:solidFill>
            <a:schemeClr val="tx2">
              <a:lumMod val="75000"/>
            </a:schemeClr>
          </a:solidFill>
        </p:spPr>
        <p:txBody>
          <a:bodyPr vert="horz" lIns="91440" tIns="45720" rIns="91440" bIns="45720" rtlCol="0">
            <a:noAutofit/>
          </a:bodyPr>
          <a:lstStyle/>
          <a:p>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header</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nav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"nome"</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Polo Foto</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"link"</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"../MHW1/MHW1.html"</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Home</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About </a:t>
            </a:r>
            <a:r>
              <a:rPr lang="it-IT" sz="1200" b="0" dirty="0" err="1">
                <a:solidFill>
                  <a:srgbClr val="D4D4D4"/>
                </a:solidFill>
                <a:effectLst/>
                <a:latin typeface="Consolas" panose="020B0609020204030204" pitchFamily="49" charset="0"/>
              </a:rPr>
              <a:t>us</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Products</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Dove siamo</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href</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Carrello</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"menu"</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nav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"intestazione"</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le nostre foto</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span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Polo Foto &gt; Products</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header</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2A3AD56E-C627-41D5-8AC0-6DF98E63C23A}"/>
              </a:ext>
            </a:extLst>
          </p:cNvPr>
          <p:cNvPicPr>
            <a:picLocks noChangeAspect="1"/>
          </p:cNvPicPr>
          <p:nvPr/>
        </p:nvPicPr>
        <p:blipFill>
          <a:blip r:embed="rId2"/>
          <a:stretch>
            <a:fillRect/>
          </a:stretch>
        </p:blipFill>
        <p:spPr>
          <a:xfrm>
            <a:off x="206636" y="3839396"/>
            <a:ext cx="4237635" cy="1574298"/>
          </a:xfrm>
          <a:prstGeom prst="rect">
            <a:avLst/>
          </a:prstGeom>
        </p:spPr>
      </p:pic>
      <p:sp>
        <p:nvSpPr>
          <p:cNvPr id="4" name="CasellaDiTesto 3">
            <a:extLst>
              <a:ext uri="{FF2B5EF4-FFF2-40B4-BE49-F238E27FC236}">
                <a16:creationId xmlns:a16="http://schemas.microsoft.com/office/drawing/2014/main" id="{175F9B81-19DA-439F-9428-F8158702D74F}"/>
              </a:ext>
            </a:extLst>
          </p:cNvPr>
          <p:cNvSpPr txBox="1"/>
          <p:nvPr/>
        </p:nvSpPr>
        <p:spPr>
          <a:xfrm>
            <a:off x="5537515" y="871660"/>
            <a:ext cx="1251444" cy="584775"/>
          </a:xfrm>
          <a:prstGeom prst="rect">
            <a:avLst/>
          </a:prstGeom>
          <a:noFill/>
        </p:spPr>
        <p:txBody>
          <a:bodyPr wrap="square" rtlCol="0">
            <a:spAutoFit/>
          </a:bodyPr>
          <a:lstStyle/>
          <a:p>
            <a:r>
              <a:rPr lang="it-IT" sz="3200" dirty="0">
                <a:solidFill>
                  <a:schemeClr val="bg1"/>
                </a:solidFill>
              </a:rPr>
              <a:t>HTML</a:t>
            </a:r>
          </a:p>
        </p:txBody>
      </p:sp>
    </p:spTree>
    <p:extLst>
      <p:ext uri="{BB962C8B-B14F-4D97-AF65-F5344CB8AC3E}">
        <p14:creationId xmlns:p14="http://schemas.microsoft.com/office/powerpoint/2010/main" val="3885944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8" name="CasellaDiTesto 17">
            <a:extLst>
              <a:ext uri="{FF2B5EF4-FFF2-40B4-BE49-F238E27FC236}">
                <a16:creationId xmlns:a16="http://schemas.microsoft.com/office/drawing/2014/main" id="{C38D8E61-3039-408C-B214-FBCA6DFD6669}"/>
              </a:ext>
            </a:extLst>
          </p:cNvPr>
          <p:cNvSpPr txBox="1"/>
          <p:nvPr/>
        </p:nvSpPr>
        <p:spPr>
          <a:xfrm>
            <a:off x="3814714" y="538042"/>
            <a:ext cx="3327232" cy="6186309"/>
          </a:xfrm>
          <a:prstGeom prst="rect">
            <a:avLst/>
          </a:prstGeom>
          <a:noFill/>
        </p:spPr>
        <p:txBody>
          <a:bodyPr wrap="square" rtlCol="0">
            <a:spAutoFit/>
          </a:bodyPr>
          <a:lstStyle/>
          <a:p>
            <a:r>
              <a:rPr lang="it-IT" sz="900" b="0" dirty="0" err="1">
                <a:solidFill>
                  <a:srgbClr val="D7BA7D"/>
                </a:solidFill>
                <a:effectLst/>
                <a:latin typeface="Consolas" panose="020B0609020204030204" pitchFamily="49" charset="0"/>
              </a:rPr>
              <a:t>nav</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191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133</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99</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0.7</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position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fixed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space</a:t>
            </a:r>
            <a:r>
              <a:rPr lang="it-IT" sz="900" b="0" dirty="0">
                <a:solidFill>
                  <a:srgbClr val="CE9178"/>
                </a:solidFill>
                <a:effectLst/>
                <a:latin typeface="Consolas" panose="020B0609020204030204" pitchFamily="49" charset="0"/>
              </a:rPr>
              <a:t>-between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0.5em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#menu</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CE9178"/>
                </a:solidFill>
                <a:effectLst/>
                <a:latin typeface="Consolas" panose="020B0609020204030204" pitchFamily="49" charset="0"/>
              </a:rPr>
              <a:t>-end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#menu</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div</a:t>
            </a:r>
            <a:r>
              <a:rPr lang="it-IT" sz="900" b="0" dirty="0">
                <a:solidFill>
                  <a:srgbClr val="D4D4D4"/>
                </a:solidFill>
                <a:effectLst/>
                <a:latin typeface="Consolas" panose="020B0609020204030204" pitchFamily="49" charset="0"/>
              </a:rPr>
              <a:t> {</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0.7vh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a</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text-</a:t>
            </a:r>
            <a:r>
              <a:rPr lang="it-IT" sz="900" b="0" dirty="0" err="1">
                <a:solidFill>
                  <a:srgbClr val="9CDCFE"/>
                </a:solidFill>
                <a:effectLst/>
                <a:latin typeface="Consolas" panose="020B0609020204030204" pitchFamily="49" charset="0"/>
              </a:rPr>
              <a:t>decoration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#link</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a:hover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endParaRPr lang="it-IT" sz="900" dirty="0"/>
          </a:p>
        </p:txBody>
      </p:sp>
      <p:sp>
        <p:nvSpPr>
          <p:cNvPr id="19" name="CasellaDiTesto 18">
            <a:extLst>
              <a:ext uri="{FF2B5EF4-FFF2-40B4-BE49-F238E27FC236}">
                <a16:creationId xmlns:a16="http://schemas.microsoft.com/office/drawing/2014/main" id="{3BEF8BC8-2433-4DCA-9593-9317C04FAD4B}"/>
              </a:ext>
            </a:extLst>
          </p:cNvPr>
          <p:cNvSpPr txBox="1"/>
          <p:nvPr/>
        </p:nvSpPr>
        <p:spPr>
          <a:xfrm>
            <a:off x="7668126" y="441788"/>
            <a:ext cx="4523874" cy="6186309"/>
          </a:xfrm>
          <a:prstGeom prst="rect">
            <a:avLst/>
          </a:prstGeom>
          <a:noFill/>
        </p:spPr>
        <p:txBody>
          <a:bodyPr wrap="square" rtlCol="0">
            <a:spAutoFit/>
          </a:bodyPr>
          <a:lstStyle/>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#nome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2px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4px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256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256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256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0.3</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err="1">
                <a:solidFill>
                  <a:srgbClr val="D7BA7D"/>
                </a:solidFill>
                <a:effectLst/>
                <a:latin typeface="Consolas" panose="020B0609020204030204" pitchFamily="49" charset="0"/>
              </a:rPr>
              <a:t>header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background-image</a:t>
            </a:r>
            <a:r>
              <a:rPr lang="it-IT" sz="900" b="0" dirty="0">
                <a:solidFill>
                  <a:srgbClr val="D4D4D4"/>
                </a:solidFill>
                <a:effectLst/>
                <a:latin typeface="Consolas" panose="020B0609020204030204" pitchFamily="49" charset="0"/>
              </a:rPr>
              <a:t>: </a:t>
            </a:r>
            <a:r>
              <a:rPr lang="it-IT" sz="900" b="0" dirty="0">
                <a:solidFill>
                  <a:srgbClr val="DCDCAA"/>
                </a:solidFill>
                <a:effectLst/>
                <a:latin typeface="Consolas" panose="020B0609020204030204" pitchFamily="49" charset="0"/>
              </a:rPr>
              <a:t>url</a:t>
            </a:r>
            <a:r>
              <a:rPr lang="it-IT" sz="900" b="0" dirty="0">
                <a:solidFill>
                  <a:srgbClr val="D4D4D4"/>
                </a:solidFill>
                <a:effectLst/>
                <a:latin typeface="Consolas" panose="020B0609020204030204" pitchFamily="49" charset="0"/>
              </a:rPr>
              <a:t>(</a:t>
            </a:r>
            <a:r>
              <a:rPr lang="it-IT" sz="900" b="0" dirty="0">
                <a:solidFill>
                  <a:srgbClr val="CE9178"/>
                </a:solidFill>
                <a:effectLst/>
                <a:latin typeface="Consolas" panose="020B0609020204030204" pitchFamily="49" charset="0"/>
              </a:rPr>
              <a:t>"immagini/PiazzaSanMarco.jpg"</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background-position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a:t>
            </a:r>
            <a:r>
              <a:rPr lang="it-IT" sz="900" b="0" dirty="0" err="1">
                <a:solidFill>
                  <a:srgbClr val="9CDCFE"/>
                </a:solidFill>
                <a:effectLst/>
                <a:latin typeface="Consolas" panose="020B0609020204030204" pitchFamily="49" charset="0"/>
              </a:rPr>
              <a:t>repeat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a:t>
            </a:r>
            <a:r>
              <a:rPr lang="it-IT" sz="900" b="0" dirty="0" err="1">
                <a:solidFill>
                  <a:srgbClr val="CE9178"/>
                </a:solidFill>
                <a:effectLst/>
                <a:latin typeface="Consolas" panose="020B0609020204030204" pitchFamily="49" charset="0"/>
              </a:rPr>
              <a:t>repeat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background-size</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80vh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flex-direction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column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CE9178"/>
                </a:solidFill>
                <a:effectLst/>
                <a:latin typeface="Consolas" panose="020B0609020204030204" pitchFamily="49" charset="0"/>
              </a:rPr>
              <a:t>-end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position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relative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err="1">
                <a:solidFill>
                  <a:srgbClr val="D7BA7D"/>
                </a:solidFill>
                <a:effectLst/>
                <a:latin typeface="Consolas" panose="020B0609020204030204" pitchFamily="49" charset="0"/>
              </a:rPr>
              <a:t>header</a:t>
            </a:r>
            <a:r>
              <a:rPr lang="it-IT" sz="900" b="0" dirty="0">
                <a:solidFill>
                  <a:srgbClr val="D7BA7D"/>
                </a:solidFill>
                <a:effectLst/>
                <a:latin typeface="Consolas" panose="020B0609020204030204" pitchFamily="49" charset="0"/>
              </a:rPr>
              <a:t>::</a:t>
            </a:r>
            <a:r>
              <a:rPr lang="it-IT" sz="900" b="0" dirty="0" err="1">
                <a:solidFill>
                  <a:srgbClr val="D7BA7D"/>
                </a:solidFill>
                <a:effectLst/>
                <a:latin typeface="Consolas" panose="020B0609020204030204" pitchFamily="49" charset="0"/>
              </a:rPr>
              <a:t>before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content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0.3</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position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absolute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r>
              <a:rPr lang="it-IT" sz="900" b="0" dirty="0" err="1">
                <a:solidFill>
                  <a:srgbClr val="D7BA7D"/>
                </a:solidFill>
                <a:effectLst/>
                <a:latin typeface="Consolas" panose="020B0609020204030204" pitchFamily="49" charset="0"/>
              </a:rPr>
              <a:t>header</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p</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0.8em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#intestazione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z-index</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p:txBody>
      </p:sp>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Tree>
    <p:extLst>
      <p:ext uri="{BB962C8B-B14F-4D97-AF65-F5344CB8AC3E}">
        <p14:creationId xmlns:p14="http://schemas.microsoft.com/office/powerpoint/2010/main" val="3131001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err="1">
                <a:solidFill>
                  <a:schemeClr val="bg1"/>
                </a:solidFill>
              </a:rPr>
              <a:t>section</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5461392" y="782666"/>
            <a:ext cx="5771265" cy="5801013"/>
          </a:xfrm>
          <a:prstGeom prst="rect">
            <a:avLst/>
          </a:prstGeom>
          <a:solidFill>
            <a:schemeClr val="tx2">
              <a:lumMod val="75000"/>
            </a:schemeClr>
          </a:solidFill>
        </p:spPr>
        <p:txBody>
          <a:bodyPr vert="horz" lIns="91440" tIns="45720" rIns="91440" bIns="45720" rtlCol="0">
            <a:noAutofit/>
          </a:bodyPr>
          <a:lstStyle/>
          <a:p>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section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"filtri"</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fltr</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Grandezza minima</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25cm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30cm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Grandezza massima</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50cm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100cm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200cm</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Prezzo minimo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25eur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30eur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"filtro"</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Prezzo Massimo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h4</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50eur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100eur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200eur</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input</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type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"text"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"barra"</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placeholder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"Cerca"</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onkeyup</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a:solidFill>
                  <a:srgbClr val="DCDCAA"/>
                </a:solidFill>
                <a:effectLst/>
                <a:latin typeface="Consolas" panose="020B0609020204030204" pitchFamily="49" charset="0"/>
              </a:rPr>
              <a:t>find</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article</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"pano"</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paola</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buda</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lond</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carlo</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data-item</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lamp</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article</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hidden</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h5</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Articoli nel carrello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h5</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"elementi"</a:t>
            </a:r>
            <a:r>
              <a:rPr lang="it-IT" sz="800" b="0" dirty="0">
                <a:solidFill>
                  <a:srgbClr val="808080"/>
                </a:solidFill>
                <a:effectLst/>
                <a:latin typeface="Consolas" panose="020B0609020204030204" pitchFamily="49" charset="0"/>
              </a:rPr>
              <a:t>&gt;&lt;/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section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5461392" y="197892"/>
            <a:ext cx="1251444" cy="584775"/>
          </a:xfrm>
          <a:prstGeom prst="rect">
            <a:avLst/>
          </a:prstGeom>
          <a:noFill/>
        </p:spPr>
        <p:txBody>
          <a:bodyPr wrap="square" rtlCol="0">
            <a:spAutoFit/>
          </a:bodyPr>
          <a:lstStyle/>
          <a:p>
            <a:r>
              <a:rPr lang="it-IT" sz="3200" dirty="0">
                <a:solidFill>
                  <a:schemeClr val="bg1"/>
                </a:solidFill>
              </a:rPr>
              <a:t>HTML</a:t>
            </a:r>
          </a:p>
        </p:txBody>
      </p:sp>
      <p:pic>
        <p:nvPicPr>
          <p:cNvPr id="11" name="Immagine 10">
            <a:extLst>
              <a:ext uri="{FF2B5EF4-FFF2-40B4-BE49-F238E27FC236}">
                <a16:creationId xmlns:a16="http://schemas.microsoft.com/office/drawing/2014/main" id="{4E068646-9EEC-43F6-A0D4-B641912C67DF}"/>
              </a:ext>
            </a:extLst>
          </p:cNvPr>
          <p:cNvPicPr>
            <a:picLocks noChangeAspect="1"/>
          </p:cNvPicPr>
          <p:nvPr/>
        </p:nvPicPr>
        <p:blipFill>
          <a:blip r:embed="rId2"/>
          <a:stretch>
            <a:fillRect/>
          </a:stretch>
        </p:blipFill>
        <p:spPr>
          <a:xfrm>
            <a:off x="560936" y="3852956"/>
            <a:ext cx="3808288" cy="1479103"/>
          </a:xfrm>
          <a:prstGeom prst="rect">
            <a:avLst/>
          </a:prstGeom>
        </p:spPr>
      </p:pic>
      <p:pic>
        <p:nvPicPr>
          <p:cNvPr id="13" name="Immagine 12">
            <a:extLst>
              <a:ext uri="{FF2B5EF4-FFF2-40B4-BE49-F238E27FC236}">
                <a16:creationId xmlns:a16="http://schemas.microsoft.com/office/drawing/2014/main" id="{77F5C29D-D024-4D89-9F44-E0B6F043BC5F}"/>
              </a:ext>
            </a:extLst>
          </p:cNvPr>
          <p:cNvPicPr>
            <a:picLocks noChangeAspect="1"/>
          </p:cNvPicPr>
          <p:nvPr/>
        </p:nvPicPr>
        <p:blipFill>
          <a:blip r:embed="rId3"/>
          <a:stretch>
            <a:fillRect/>
          </a:stretch>
        </p:blipFill>
        <p:spPr>
          <a:xfrm>
            <a:off x="560935" y="5207374"/>
            <a:ext cx="3808288" cy="1480331"/>
          </a:xfrm>
          <a:prstGeom prst="rect">
            <a:avLst/>
          </a:prstGeom>
        </p:spPr>
      </p:pic>
      <p:pic>
        <p:nvPicPr>
          <p:cNvPr id="14" name="Immagine 13">
            <a:extLst>
              <a:ext uri="{FF2B5EF4-FFF2-40B4-BE49-F238E27FC236}">
                <a16:creationId xmlns:a16="http://schemas.microsoft.com/office/drawing/2014/main" id="{EEAFE09D-515C-49DF-9B52-9B788F7287A8}"/>
              </a:ext>
            </a:extLst>
          </p:cNvPr>
          <p:cNvPicPr>
            <a:picLocks noChangeAspect="1"/>
          </p:cNvPicPr>
          <p:nvPr/>
        </p:nvPicPr>
        <p:blipFill>
          <a:blip r:embed="rId4"/>
          <a:stretch>
            <a:fillRect/>
          </a:stretch>
        </p:blipFill>
        <p:spPr>
          <a:xfrm>
            <a:off x="560936" y="2541806"/>
            <a:ext cx="3808288" cy="1413531"/>
          </a:xfrm>
          <a:prstGeom prst="rect">
            <a:avLst/>
          </a:prstGeom>
        </p:spPr>
      </p:pic>
    </p:spTree>
    <p:extLst>
      <p:ext uri="{BB962C8B-B14F-4D97-AF65-F5344CB8AC3E}">
        <p14:creationId xmlns:p14="http://schemas.microsoft.com/office/powerpoint/2010/main" val="388998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8" name="CasellaDiTesto 17">
            <a:extLst>
              <a:ext uri="{FF2B5EF4-FFF2-40B4-BE49-F238E27FC236}">
                <a16:creationId xmlns:a16="http://schemas.microsoft.com/office/drawing/2014/main" id="{C38D8E61-3039-408C-B214-FBCA6DFD6669}"/>
              </a:ext>
            </a:extLst>
          </p:cNvPr>
          <p:cNvSpPr txBox="1"/>
          <p:nvPr/>
        </p:nvSpPr>
        <p:spPr>
          <a:xfrm>
            <a:off x="2149533" y="441787"/>
            <a:ext cx="3327232" cy="6324808"/>
          </a:xfrm>
          <a:prstGeom prst="rect">
            <a:avLst/>
          </a:prstGeom>
          <a:noFill/>
        </p:spPr>
        <p:txBody>
          <a:bodyPr wrap="square" rtlCol="0">
            <a:spAutoFit/>
          </a:bodyPr>
          <a:lstStyle/>
          <a:p>
            <a:r>
              <a:rPr lang="it-IT" sz="900" b="0" dirty="0" err="1">
                <a:solidFill>
                  <a:srgbClr val="D7BA7D"/>
                </a:solidFill>
                <a:effectLst/>
                <a:latin typeface="Consolas" panose="020B0609020204030204" pitchFamily="49" charset="0"/>
              </a:rPr>
              <a:t>section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-bottom</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3rem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#filtri</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191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133</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99</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0.5</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space-around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14px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#fltr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space-around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70%</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r>
              <a:rPr lang="it-IT" sz="900" b="0" dirty="0">
                <a:solidFill>
                  <a:srgbClr val="D7BA7D"/>
                </a:solidFill>
                <a:effectLst/>
                <a:latin typeface="Consolas" panose="020B0609020204030204" pitchFamily="49" charset="0"/>
              </a:rPr>
              <a:t>#fltr</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div</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display</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flex-direction</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column</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align</a:t>
            </a:r>
            <a:r>
              <a:rPr lang="it-IT" sz="900" b="0" dirty="0">
                <a:solidFill>
                  <a:srgbClr val="9CDCFE"/>
                </a:solidFill>
                <a:effectLst/>
                <a:latin typeface="Consolas" panose="020B0609020204030204" pitchFamily="49" charset="0"/>
              </a:rPr>
              <a:t>-items</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flex</a:t>
            </a:r>
            <a:r>
              <a:rPr lang="it-IT" sz="900" b="0" dirty="0">
                <a:solidFill>
                  <a:srgbClr val="CE9178"/>
                </a:solidFill>
                <a:effectLst/>
                <a:latin typeface="Consolas" panose="020B0609020204030204" pitchFamily="49" charset="0"/>
              </a:rPr>
              <a:t>-start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justify-content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center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padding-left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margin-right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#filtro</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input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height</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40px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width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20vw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border-radius</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cursor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text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p:txBody>
      </p:sp>
      <p:sp>
        <p:nvSpPr>
          <p:cNvPr id="19" name="CasellaDiTesto 18">
            <a:extLst>
              <a:ext uri="{FF2B5EF4-FFF2-40B4-BE49-F238E27FC236}">
                <a16:creationId xmlns:a16="http://schemas.microsoft.com/office/drawing/2014/main" id="{3BEF8BC8-2433-4DCA-9593-9317C04FAD4B}"/>
              </a:ext>
            </a:extLst>
          </p:cNvPr>
          <p:cNvSpPr txBox="1"/>
          <p:nvPr/>
        </p:nvSpPr>
        <p:spPr>
          <a:xfrm>
            <a:off x="5704574" y="287898"/>
            <a:ext cx="3227670" cy="6494085"/>
          </a:xfrm>
          <a:prstGeom prst="rect">
            <a:avLst/>
          </a:prstGeom>
          <a:noFill/>
        </p:spPr>
        <p:txBody>
          <a:bodyPr wrap="square" rtlCol="0">
            <a:spAutoFit/>
          </a:bodyPr>
          <a:lstStyle/>
          <a:p>
            <a:r>
              <a:rPr lang="it-IT" sz="800" b="0" dirty="0">
                <a:solidFill>
                  <a:srgbClr val="D7BA7D"/>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flex-wrap</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wrap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position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relative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r>
              <a:rPr lang="it-IT" sz="800" b="0" dirty="0">
                <a:solidFill>
                  <a:srgbClr val="D7BA7D"/>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block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60%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60%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background-position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background-size</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a:t>
            </a:r>
            <a:r>
              <a:rPr lang="it-IT" sz="800" b="0" dirty="0" err="1">
                <a:solidFill>
                  <a:srgbClr val="D7BA7D"/>
                </a:solidFill>
                <a:effectLst/>
                <a:latin typeface="Consolas" panose="020B0609020204030204" pitchFamily="49" charset="0"/>
              </a:rPr>
              <a:t>background:hover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cursor</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zoom-in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70vh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30vw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t>
            </a:r>
            <a:r>
              <a:rPr lang="it-IT" sz="800" b="0" dirty="0">
                <a:solidFill>
                  <a:srgbClr val="CE9178"/>
                </a:solidFill>
                <a:effectLst/>
                <a:latin typeface="Consolas" panose="020B0609020204030204" pitchFamily="49" charset="0"/>
              </a:rPr>
              <a:t>-between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10vh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padding</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1vh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border-radius</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box-</a:t>
            </a:r>
            <a:r>
              <a:rPr lang="it-IT" sz="800" b="0" dirty="0" err="1">
                <a:solidFill>
                  <a:srgbClr val="9CDCFE"/>
                </a:solidFill>
                <a:effectLst/>
                <a:latin typeface="Consolas" panose="020B0609020204030204" pitchFamily="49" charset="0"/>
              </a:rPr>
              <a:t>shadow</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20px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40px</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-14px</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whitesmoke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h1</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0.7em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column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font-weight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normal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.foto</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block</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0.4em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opacity</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0.6</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
        <p:nvSpPr>
          <p:cNvPr id="6" name="CasellaDiTesto 5">
            <a:extLst>
              <a:ext uri="{FF2B5EF4-FFF2-40B4-BE49-F238E27FC236}">
                <a16:creationId xmlns:a16="http://schemas.microsoft.com/office/drawing/2014/main" id="{CB97A47F-65C0-4923-AA1E-705E82750EE8}"/>
              </a:ext>
            </a:extLst>
          </p:cNvPr>
          <p:cNvSpPr txBox="1"/>
          <p:nvPr/>
        </p:nvSpPr>
        <p:spPr>
          <a:xfrm>
            <a:off x="8851815" y="1203532"/>
            <a:ext cx="3340185" cy="4662815"/>
          </a:xfrm>
          <a:prstGeom prst="rect">
            <a:avLst/>
          </a:prstGeom>
          <a:noFill/>
        </p:spPr>
        <p:txBody>
          <a:bodyPr wrap="square">
            <a:spAutoFit/>
          </a:bodyPr>
          <a:lstStyle/>
          <a:p>
            <a:r>
              <a:rPr lang="it-IT" sz="900" b="0" dirty="0">
                <a:solidFill>
                  <a:srgbClr val="D7BA7D"/>
                </a:solidFill>
                <a:effectLst/>
                <a:latin typeface="Consolas" panose="020B0609020204030204" pitchFamily="49" charset="0"/>
              </a:rPr>
              <a:t>#elementi</a:t>
            </a:r>
            <a:r>
              <a:rPr lang="it-IT" sz="900" b="0" dirty="0">
                <a:solidFill>
                  <a:srgbClr val="D4D4D4"/>
                </a:solidFill>
                <a:effectLst/>
                <a:latin typeface="Consolas" panose="020B0609020204030204" pitchFamily="49" charset="0"/>
              </a:rPr>
              <a:t> </a:t>
            </a:r>
            <a:r>
              <a:rPr lang="it-IT" sz="900" b="0" dirty="0">
                <a:solidFill>
                  <a:srgbClr val="D7BA7D"/>
                </a:solidFill>
                <a:effectLst/>
                <a:latin typeface="Consolas" panose="020B0609020204030204" pitchFamily="49" charset="0"/>
              </a:rPr>
              <a:t>button</a:t>
            </a:r>
            <a:r>
              <a:rPr lang="it-IT" sz="900" b="0" dirty="0">
                <a:solidFill>
                  <a:srgbClr val="D4D4D4"/>
                </a:solidFill>
                <a:effectLst/>
                <a:latin typeface="Consolas" panose="020B0609020204030204" pitchFamily="49" charset="0"/>
              </a:rPr>
              <a:t>,</a:t>
            </a:r>
          </a:p>
          <a:p>
            <a:r>
              <a:rPr lang="it-IT" sz="900" b="0" dirty="0">
                <a:solidFill>
                  <a:srgbClr val="D7BA7D"/>
                </a:solidFill>
                <a:effectLst/>
                <a:latin typeface="Consolas" panose="020B0609020204030204" pitchFamily="49" charset="0"/>
              </a:rPr>
              <a:t>.button1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38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16</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8</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border-radius</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0.3</a:t>
            </a:r>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.button2</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1vh</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0.7vw</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text-</a:t>
            </a:r>
            <a:r>
              <a:rPr lang="it-IT" sz="900" b="0" dirty="0" err="1">
                <a:solidFill>
                  <a:srgbClr val="9CDCFE"/>
                </a:solidFill>
                <a:effectLst/>
                <a:latin typeface="Consolas" panose="020B0609020204030204" pitchFamily="49" charset="0"/>
              </a:rPr>
              <a:t>transform</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uppercase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font-size</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0.4em</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text-</a:t>
            </a:r>
            <a:r>
              <a:rPr lang="it-IT" sz="900" b="0" dirty="0" err="1">
                <a:solidFill>
                  <a:srgbClr val="9CDCFE"/>
                </a:solidFill>
                <a:effectLst/>
                <a:latin typeface="Consolas" panose="020B0609020204030204" pitchFamily="49" charset="0"/>
              </a:rPr>
              <a:t>decoration</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none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font-weight</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bold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2px</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solid</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0.6</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border-radius</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100px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margin</a:t>
            </a:r>
            <a:r>
              <a:rPr lang="it-IT" sz="900" b="0" dirty="0">
                <a:solidFill>
                  <a:srgbClr val="9CDCFE"/>
                </a:solidFill>
                <a:effectLst/>
                <a:latin typeface="Consolas" panose="020B0609020204030204" pitchFamily="49" charset="0"/>
              </a:rPr>
              <a:t>-top</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5vh</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white</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0.6</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padding</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4px</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font-family</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a:t>
            </a:r>
            <a:r>
              <a:rPr lang="it-IT" sz="900" b="0" dirty="0" err="1">
                <a:solidFill>
                  <a:srgbClr val="CE9178"/>
                </a:solidFill>
                <a:effectLst/>
                <a:latin typeface="Consolas" panose="020B0609020204030204" pitchFamily="49" charset="0"/>
              </a:rPr>
              <a:t>Raleway</a:t>
            </a:r>
            <a:r>
              <a:rPr lang="it-IT" sz="900" b="0" dirty="0">
                <a:solidFill>
                  <a:srgbClr val="CE9178"/>
                </a:solidFill>
                <a:effectLst/>
                <a:latin typeface="Consolas" panose="020B0609020204030204" pitchFamily="49" charset="0"/>
              </a:rPr>
              <a:t>'</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sans-serif</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r>
              <a:rPr lang="it-IT" sz="900" b="0" dirty="0">
                <a:solidFill>
                  <a:srgbClr val="D7BA7D"/>
                </a:solidFill>
                <a:effectLst/>
                <a:latin typeface="Consolas" panose="020B0609020204030204" pitchFamily="49" charset="0"/>
              </a:rPr>
              <a:t>.button2:hover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color</a:t>
            </a:r>
            <a:r>
              <a:rPr lang="it-IT" sz="900" b="0" dirty="0">
                <a:solidFill>
                  <a:srgbClr val="D4D4D4"/>
                </a:solidFill>
                <a:effectLst/>
                <a:latin typeface="Consolas" panose="020B0609020204030204" pitchFamily="49" charset="0"/>
              </a:rPr>
              <a:t>:  </a:t>
            </a:r>
            <a:r>
              <a:rPr lang="it-IT" sz="900" b="0" dirty="0" err="1">
                <a:solidFill>
                  <a:srgbClr val="DCDCAA"/>
                </a:solidFill>
                <a:effectLst/>
                <a:latin typeface="Consolas" panose="020B0609020204030204" pitchFamily="49" charset="0"/>
              </a:rPr>
              <a:t>rgba</a:t>
            </a:r>
            <a:r>
              <a:rPr lang="it-IT" sz="900" b="0" dirty="0">
                <a:solidFill>
                  <a:srgbClr val="D4D4D4"/>
                </a:solidFill>
                <a:effectLst/>
                <a:latin typeface="Consolas" panose="020B0609020204030204" pitchFamily="49" charset="0"/>
              </a:rPr>
              <a:t>(</a:t>
            </a:r>
            <a:r>
              <a:rPr lang="it-IT" sz="900" b="0" dirty="0">
                <a:solidFill>
                  <a:srgbClr val="B5CEA8"/>
                </a:solidFill>
                <a:effectLst/>
                <a:latin typeface="Consolas" panose="020B0609020204030204" pitchFamily="49" charset="0"/>
              </a:rPr>
              <a:t>140</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71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31</a:t>
            </a:r>
            <a:r>
              <a:rPr lang="it-IT" sz="900" b="0" dirty="0">
                <a:solidFill>
                  <a:srgbClr val="D4D4D4"/>
                </a:solidFill>
                <a:effectLst/>
                <a:latin typeface="Consolas" panose="020B0609020204030204" pitchFamily="49" charset="0"/>
              </a:rPr>
              <a:t>, </a:t>
            </a:r>
            <a:r>
              <a:rPr lang="it-IT" sz="900" b="0" dirty="0">
                <a:solidFill>
                  <a:srgbClr val="B5CEA8"/>
                </a:solidFill>
                <a:effectLst/>
                <a:latin typeface="Consolas" panose="020B0609020204030204" pitchFamily="49" charset="0"/>
              </a:rPr>
              <a:t>0.6</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a:solidFill>
                  <a:srgbClr val="9CDCFE"/>
                </a:solidFill>
                <a:effectLst/>
                <a:latin typeface="Consolas" panose="020B0609020204030204" pitchFamily="49" charset="0"/>
              </a:rPr>
              <a:t>background-color</a:t>
            </a:r>
            <a:r>
              <a:rPr lang="it-IT" sz="900" b="0" dirty="0">
                <a:solidFill>
                  <a:srgbClr val="D4D4D4"/>
                </a:solidFill>
                <a:effectLst/>
                <a:latin typeface="Consolas" panose="020B0609020204030204" pitchFamily="49" charset="0"/>
              </a:rPr>
              <a:t>: </a:t>
            </a:r>
            <a:r>
              <a:rPr lang="it-IT" sz="900" b="0" dirty="0" err="1">
                <a:solidFill>
                  <a:srgbClr val="CE9178"/>
                </a:solidFill>
                <a:effectLst/>
                <a:latin typeface="Consolas" panose="020B0609020204030204" pitchFamily="49" charset="0"/>
              </a:rPr>
              <a:t>inherit</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cursor</a:t>
            </a:r>
            <a:r>
              <a:rPr lang="it-IT" sz="900" b="0" dirty="0">
                <a:solidFill>
                  <a:srgbClr val="D4D4D4"/>
                </a:solidFill>
                <a:effectLst/>
                <a:latin typeface="Consolas" panose="020B0609020204030204" pitchFamily="49" charset="0"/>
              </a:rPr>
              <a:t>: </a:t>
            </a:r>
            <a:r>
              <a:rPr lang="it-IT" sz="900" b="0" dirty="0">
                <a:solidFill>
                  <a:srgbClr val="CE9178"/>
                </a:solidFill>
                <a:effectLst/>
                <a:latin typeface="Consolas" panose="020B0609020204030204" pitchFamily="49" charset="0"/>
              </a:rPr>
              <a:t>pointer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br>
              <a:rPr lang="it-IT" sz="900" b="0" dirty="0">
                <a:solidFill>
                  <a:srgbClr val="D4D4D4"/>
                </a:solidFill>
                <a:effectLst/>
                <a:latin typeface="Consolas" panose="020B0609020204030204" pitchFamily="49" charset="0"/>
              </a:rPr>
            </a:br>
            <a:endParaRPr lang="it-IT" sz="9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9441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807096" y="592413"/>
            <a:ext cx="3363974" cy="1728044"/>
          </a:xfrm>
          <a:noFill/>
          <a:ln>
            <a:solidFill>
              <a:schemeClr val="bg1"/>
            </a:solidFill>
          </a:ln>
        </p:spPr>
        <p:txBody>
          <a:bodyPr vert="horz" wrap="square" lIns="182880" tIns="182880" rIns="182880" bIns="182880" rtlCol="0" anchor="ctr">
            <a:normAutofit/>
          </a:bodyPr>
          <a:lstStyle/>
          <a:p>
            <a:r>
              <a:rPr lang="it-IT" dirty="0">
                <a:solidFill>
                  <a:schemeClr val="bg1"/>
                </a:solidFill>
              </a:rPr>
              <a:t>Carrello</a:t>
            </a:r>
            <a:endParaRPr lang="en-US" dirty="0">
              <a:solidFill>
                <a:schemeClr val="bg1"/>
              </a:solidFill>
            </a:endParaRP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6521840" y="2925535"/>
            <a:ext cx="3830855" cy="1084635"/>
          </a:xfrm>
          <a:prstGeom prst="rect">
            <a:avLst/>
          </a:prstGeom>
          <a:solidFill>
            <a:schemeClr val="tx2">
              <a:lumMod val="75000"/>
            </a:schemeClr>
          </a:solidFill>
        </p:spPr>
        <p:txBody>
          <a:bodyPr vert="horz" lIns="91440" tIns="45720" rIns="91440" bIns="45720" rtlCol="0">
            <a:noAutofit/>
          </a:bodyPr>
          <a:lstStyle/>
          <a:p>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"carrello"</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class</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hidden</a:t>
            </a:r>
            <a:r>
              <a:rPr lang="it-IT" sz="1100" b="0" dirty="0">
                <a:solidFill>
                  <a:srgbClr val="CE9178"/>
                </a:solidFill>
                <a:effectLst/>
                <a:latin typeface="Consolas" panose="020B0609020204030204" pitchFamily="49" charset="0"/>
              </a:rPr>
              <a:t>"</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h5</a:t>
            </a:r>
            <a:r>
              <a:rPr lang="it-IT" sz="1100" b="0" dirty="0">
                <a:solidFill>
                  <a:srgbClr val="808080"/>
                </a:solidFill>
                <a:effectLst/>
                <a:latin typeface="Consolas" panose="020B0609020204030204" pitchFamily="49" charset="0"/>
              </a:rPr>
              <a:t>&gt;</a:t>
            </a:r>
            <a:r>
              <a:rPr lang="it-IT" sz="1100" b="0" dirty="0">
                <a:solidFill>
                  <a:srgbClr val="D4D4D4"/>
                </a:solidFill>
                <a:effectLst/>
                <a:latin typeface="Consolas" panose="020B0609020204030204" pitchFamily="49" charset="0"/>
              </a:rPr>
              <a:t>Articoli nel carrello</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h5</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"elementi"</a:t>
            </a:r>
            <a:r>
              <a:rPr lang="it-IT" sz="1100" b="0" dirty="0">
                <a:solidFill>
                  <a:srgbClr val="808080"/>
                </a:solidFill>
                <a:effectLst/>
                <a:latin typeface="Consolas" panose="020B0609020204030204" pitchFamily="49" charset="0"/>
              </a:rPr>
              <a:t>&gt;&lt;/</a:t>
            </a:r>
            <a:r>
              <a:rPr lang="it-IT" sz="1100" b="0" dirty="0">
                <a:solidFill>
                  <a:srgbClr val="569CD6"/>
                </a:solidFill>
                <a:effectLst/>
                <a:latin typeface="Consolas" panose="020B0609020204030204" pitchFamily="49" charset="0"/>
              </a:rPr>
              <a:t>div</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a:solidFill>
                  <a:srgbClr val="808080"/>
                </a:solidFill>
                <a:effectLst/>
                <a:latin typeface="Consolas" panose="020B0609020204030204" pitchFamily="49" charset="0"/>
              </a:rPr>
              <a:t>&lt;/</a:t>
            </a:r>
            <a:r>
              <a:rPr lang="it-IT" sz="1100" b="0" dirty="0">
                <a:solidFill>
                  <a:srgbClr val="569CD6"/>
                </a:solidFill>
                <a:effectLst/>
                <a:latin typeface="Consolas" panose="020B0609020204030204" pitchFamily="49" charset="0"/>
              </a:rPr>
              <a:t>div</a:t>
            </a:r>
            <a:r>
              <a:rPr lang="it-IT" sz="1100" b="0" dirty="0">
                <a:solidFill>
                  <a:srgbClr val="808080"/>
                </a:solidFill>
                <a:effectLst/>
                <a:latin typeface="Consolas" panose="020B0609020204030204" pitchFamily="49" charset="0"/>
              </a:rPr>
              <a:t>&gt;</a:t>
            </a:r>
            <a:endParaRPr lang="it-IT" sz="11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175F9B81-19DA-439F-9428-F8158702D74F}"/>
              </a:ext>
            </a:extLst>
          </p:cNvPr>
          <p:cNvSpPr txBox="1"/>
          <p:nvPr/>
        </p:nvSpPr>
        <p:spPr>
          <a:xfrm>
            <a:off x="6433305" y="2289552"/>
            <a:ext cx="1251444" cy="584775"/>
          </a:xfrm>
          <a:prstGeom prst="rect">
            <a:avLst/>
          </a:prstGeom>
          <a:noFill/>
        </p:spPr>
        <p:txBody>
          <a:bodyPr wrap="square" rtlCol="0">
            <a:spAutoFit/>
          </a:bodyPr>
          <a:lstStyle/>
          <a:p>
            <a:r>
              <a:rPr lang="it-IT" sz="3200" dirty="0">
                <a:solidFill>
                  <a:schemeClr val="bg1"/>
                </a:solidFill>
              </a:rPr>
              <a:t>HTML</a:t>
            </a:r>
          </a:p>
        </p:txBody>
      </p:sp>
      <p:pic>
        <p:nvPicPr>
          <p:cNvPr id="3" name="Immagine 2">
            <a:extLst>
              <a:ext uri="{FF2B5EF4-FFF2-40B4-BE49-F238E27FC236}">
                <a16:creationId xmlns:a16="http://schemas.microsoft.com/office/drawing/2014/main" id="{AF5D50DD-AE4A-4CA9-8956-1A9D3590FF16}"/>
              </a:ext>
            </a:extLst>
          </p:cNvPr>
          <p:cNvPicPr>
            <a:picLocks noChangeAspect="1"/>
          </p:cNvPicPr>
          <p:nvPr/>
        </p:nvPicPr>
        <p:blipFill>
          <a:blip r:embed="rId2"/>
          <a:stretch>
            <a:fillRect/>
          </a:stretch>
        </p:blipFill>
        <p:spPr>
          <a:xfrm>
            <a:off x="193028" y="3717844"/>
            <a:ext cx="4309022" cy="1545430"/>
          </a:xfrm>
          <a:prstGeom prst="rect">
            <a:avLst/>
          </a:prstGeom>
        </p:spPr>
      </p:pic>
    </p:spTree>
    <p:extLst>
      <p:ext uri="{BB962C8B-B14F-4D97-AF65-F5344CB8AC3E}">
        <p14:creationId xmlns:p14="http://schemas.microsoft.com/office/powerpoint/2010/main" val="3678594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0" name="CasellaDiTesto 19">
            <a:extLst>
              <a:ext uri="{FF2B5EF4-FFF2-40B4-BE49-F238E27FC236}">
                <a16:creationId xmlns:a16="http://schemas.microsoft.com/office/drawing/2014/main" id="{6A02A336-44F2-4775-A721-9FA8255AD16A}"/>
              </a:ext>
            </a:extLst>
          </p:cNvPr>
          <p:cNvSpPr txBox="1"/>
          <p:nvPr/>
        </p:nvSpPr>
        <p:spPr>
          <a:xfrm>
            <a:off x="1206147" y="3242554"/>
            <a:ext cx="1251444" cy="584775"/>
          </a:xfrm>
          <a:prstGeom prst="rect">
            <a:avLst/>
          </a:prstGeom>
          <a:noFill/>
        </p:spPr>
        <p:txBody>
          <a:bodyPr wrap="square" rtlCol="0">
            <a:spAutoFit/>
          </a:bodyPr>
          <a:lstStyle/>
          <a:p>
            <a:r>
              <a:rPr lang="it-IT" sz="3200" dirty="0">
                <a:solidFill>
                  <a:schemeClr val="bg1"/>
                </a:solidFill>
              </a:rPr>
              <a:t>CSS</a:t>
            </a:r>
          </a:p>
        </p:txBody>
      </p:sp>
      <p:sp>
        <p:nvSpPr>
          <p:cNvPr id="6" name="CasellaDiTesto 5">
            <a:extLst>
              <a:ext uri="{FF2B5EF4-FFF2-40B4-BE49-F238E27FC236}">
                <a16:creationId xmlns:a16="http://schemas.microsoft.com/office/drawing/2014/main" id="{CB97A47F-65C0-4923-AA1E-705E82750EE8}"/>
              </a:ext>
            </a:extLst>
          </p:cNvPr>
          <p:cNvSpPr txBox="1"/>
          <p:nvPr/>
        </p:nvSpPr>
        <p:spPr>
          <a:xfrm>
            <a:off x="4982459" y="411009"/>
            <a:ext cx="3340185" cy="6186309"/>
          </a:xfrm>
          <a:prstGeom prst="rect">
            <a:avLst/>
          </a:prstGeom>
          <a:noFill/>
        </p:spPr>
        <p:txBody>
          <a:bodyPr wrap="square">
            <a:spAutoFit/>
          </a:bodyPr>
          <a:lstStyle/>
          <a:p>
            <a:pPr marL="0" algn="l" rtl="0" eaLnBrk="1" latinLnBrk="0" hangingPunct="1">
              <a:spcBef>
                <a:spcPts val="0"/>
              </a:spcBef>
              <a:spcAft>
                <a:spcPts val="0"/>
              </a:spcAft>
            </a:pPr>
            <a:r>
              <a:rPr lang="it-IT" sz="900" b="0" kern="1200" dirty="0">
                <a:solidFill>
                  <a:srgbClr val="D7BA7D"/>
                </a:solidFill>
                <a:effectLst/>
                <a:latin typeface="Consolas" panose="020B0609020204030204" pitchFamily="49" charset="0"/>
                <a:ea typeface="+mn-ea"/>
                <a:cs typeface="+mn-cs"/>
              </a:rPr>
              <a:t>.</a:t>
            </a:r>
            <a:r>
              <a:rPr lang="it-IT" sz="900" b="0" kern="1200" dirty="0" err="1">
                <a:solidFill>
                  <a:srgbClr val="D7BA7D"/>
                </a:solidFill>
                <a:effectLst/>
                <a:latin typeface="Consolas" panose="020B0609020204030204" pitchFamily="49" charset="0"/>
                <a:ea typeface="+mn-ea"/>
                <a:cs typeface="+mn-cs"/>
              </a:rPr>
              <a:t>hidden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CE9178"/>
                </a:solidFill>
                <a:effectLst/>
                <a:latin typeface="Consolas" panose="020B0609020204030204" pitchFamily="49" charset="0"/>
                <a:ea typeface="+mn-ea"/>
                <a:cs typeface="+mn-cs"/>
              </a:rPr>
              <a:t>none</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.show</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margin</a:t>
            </a:r>
            <a:r>
              <a:rPr lang="it-IT" sz="900" b="0" kern="1200" dirty="0">
                <a:solidFill>
                  <a:srgbClr val="9CDCFE"/>
                </a:solidFill>
                <a:effectLst/>
                <a:latin typeface="Consolas" panose="020B0609020204030204" pitchFamily="49" charset="0"/>
                <a:ea typeface="+mn-ea"/>
                <a:cs typeface="+mn-cs"/>
              </a:rPr>
              <a:t>-top</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15vh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border</a:t>
            </a:r>
            <a:r>
              <a:rPr lang="it-IT" sz="900" b="0" kern="1200" dirty="0">
                <a:solidFill>
                  <a:srgbClr val="9CDCFE"/>
                </a:solidFill>
                <a:effectLst/>
                <a:latin typeface="Consolas" panose="020B0609020204030204" pitchFamily="49" charset="0"/>
                <a:ea typeface="+mn-ea"/>
                <a:cs typeface="+mn-cs"/>
              </a:rPr>
              <a:t>-top</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2px</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solid</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DCDCAA"/>
                </a:solidFill>
                <a:effectLst/>
                <a:latin typeface="Consolas" panose="020B0609020204030204" pitchFamily="49" charset="0"/>
                <a:ea typeface="+mn-ea"/>
                <a:cs typeface="+mn-cs"/>
              </a:rPr>
              <a:t>rgba</a:t>
            </a:r>
            <a:r>
              <a:rPr lang="it-IT" sz="900" b="0" kern="1200" dirty="0">
                <a:solidFill>
                  <a:srgbClr val="D4D4D4"/>
                </a:solidFill>
                <a:effectLst/>
                <a:latin typeface="Consolas" panose="020B0609020204030204" pitchFamily="49" charset="0"/>
                <a:ea typeface="+mn-ea"/>
                <a:cs typeface="+mn-cs"/>
              </a:rPr>
              <a:t>(</a:t>
            </a:r>
            <a:r>
              <a:rPr lang="it-IT" sz="900" b="0" kern="1200" dirty="0">
                <a:solidFill>
                  <a:srgbClr val="B5CEA8"/>
                </a:solidFill>
                <a:effectLst/>
                <a:latin typeface="Consolas" panose="020B0609020204030204" pitchFamily="49" charset="0"/>
                <a:ea typeface="+mn-ea"/>
                <a:cs typeface="+mn-cs"/>
              </a:rPr>
              <a:t>191</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133</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99</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0.5</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flex</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flex-direction</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column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text-</a:t>
            </a:r>
            <a:r>
              <a:rPr lang="it-IT" sz="900" b="0" kern="1200" dirty="0" err="1">
                <a:solidFill>
                  <a:srgbClr val="9CDCFE"/>
                </a:solidFill>
                <a:effectLst/>
                <a:latin typeface="Consolas" panose="020B0609020204030204" pitchFamily="49" charset="0"/>
                <a:ea typeface="+mn-ea"/>
                <a:cs typeface="+mn-cs"/>
              </a:rPr>
              <a:t>align</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left</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#carrello</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D7BA7D"/>
                </a:solidFill>
                <a:effectLst/>
                <a:latin typeface="Consolas" panose="020B0609020204030204" pitchFamily="49" charset="0"/>
                <a:ea typeface="+mn-ea"/>
                <a:cs typeface="+mn-cs"/>
              </a:rPr>
              <a:t>h5</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margin-left</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3vh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margin</a:t>
            </a:r>
            <a:r>
              <a:rPr lang="it-IT" sz="900" b="0" kern="1200" dirty="0">
                <a:solidFill>
                  <a:srgbClr val="9CDCFE"/>
                </a:solidFill>
                <a:effectLst/>
                <a:latin typeface="Consolas" panose="020B0609020204030204" pitchFamily="49" charset="0"/>
                <a:ea typeface="+mn-ea"/>
                <a:cs typeface="+mn-cs"/>
              </a:rPr>
              <a:t>-bottom</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4vh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flex</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flex-wrap</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wrap</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D7BA7D"/>
                </a:solidFill>
                <a:effectLst/>
                <a:latin typeface="Consolas" panose="020B0609020204030204" pitchFamily="49" charset="0"/>
                <a:ea typeface="+mn-ea"/>
                <a:cs typeface="+mn-cs"/>
              </a:rPr>
              <a:t>div</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width</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15vw</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display</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flex</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flex-direction</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column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justify-content</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CE9178"/>
                </a:solidFill>
                <a:effectLst/>
                <a:latin typeface="Consolas" panose="020B0609020204030204" pitchFamily="49" charset="0"/>
                <a:ea typeface="+mn-ea"/>
                <a:cs typeface="+mn-cs"/>
              </a:rPr>
              <a:t>center</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align</a:t>
            </a:r>
            <a:r>
              <a:rPr lang="it-IT" sz="900" b="0" kern="1200" dirty="0">
                <a:solidFill>
                  <a:srgbClr val="9CDCFE"/>
                </a:solidFill>
                <a:effectLst/>
                <a:latin typeface="Consolas" panose="020B0609020204030204" pitchFamily="49" charset="0"/>
                <a:ea typeface="+mn-ea"/>
                <a:cs typeface="+mn-cs"/>
              </a:rPr>
              <a:t>-items</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CE9178"/>
                </a:solidFill>
                <a:effectLst/>
                <a:latin typeface="Consolas" panose="020B0609020204030204" pitchFamily="49" charset="0"/>
                <a:ea typeface="+mn-ea"/>
                <a:cs typeface="+mn-cs"/>
              </a:rPr>
              <a:t>center</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D7BA7D"/>
                </a:solidFill>
                <a:effectLst/>
                <a:latin typeface="Consolas" panose="020B0609020204030204" pitchFamily="49" charset="0"/>
                <a:ea typeface="+mn-ea"/>
                <a:cs typeface="+mn-cs"/>
              </a:rPr>
              <a:t>img</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height</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20vh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width</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20vh</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9CDCFE"/>
                </a:solidFill>
                <a:effectLst/>
                <a:latin typeface="Consolas" panose="020B0609020204030204" pitchFamily="49" charset="0"/>
                <a:ea typeface="+mn-ea"/>
                <a:cs typeface="+mn-cs"/>
              </a:rPr>
              <a:t>object-fit</a:t>
            </a:r>
            <a:r>
              <a:rPr lang="it-IT" sz="900" b="0" kern="1200" dirty="0">
                <a:solidFill>
                  <a:srgbClr val="D4D4D4"/>
                </a:solidFill>
                <a:effectLst/>
                <a:latin typeface="Consolas" panose="020B0609020204030204" pitchFamily="49" charset="0"/>
                <a:ea typeface="+mn-ea"/>
                <a:cs typeface="+mn-cs"/>
              </a:rPr>
              <a:t>: </a:t>
            </a:r>
            <a:r>
              <a:rPr lang="it-IT" sz="900" b="0" kern="1200" dirty="0" err="1">
                <a:solidFill>
                  <a:srgbClr val="CE9178"/>
                </a:solidFill>
                <a:effectLst/>
                <a:latin typeface="Consolas" panose="020B0609020204030204" pitchFamily="49" charset="0"/>
                <a:ea typeface="+mn-ea"/>
                <a:cs typeface="+mn-cs"/>
              </a:rPr>
              <a:t>contain</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br>
              <a:rPr lang="it-IT" sz="900" b="0" kern="1200" dirty="0">
                <a:solidFill>
                  <a:srgbClr val="D4D4D4"/>
                </a:solidFill>
                <a:effectLst/>
                <a:latin typeface="Consolas" panose="020B0609020204030204" pitchFamily="49" charset="0"/>
                <a:ea typeface="+mn-ea"/>
                <a:cs typeface="+mn-cs"/>
              </a:rPr>
            </a:br>
            <a:r>
              <a:rPr lang="it-IT" sz="900" b="0" kern="1200" dirty="0">
                <a:solidFill>
                  <a:srgbClr val="D7BA7D"/>
                </a:solidFill>
                <a:effectLst/>
                <a:latin typeface="Consolas" panose="020B0609020204030204" pitchFamily="49" charset="0"/>
                <a:ea typeface="+mn-ea"/>
                <a:cs typeface="+mn-cs"/>
              </a:rPr>
              <a:t>#elementi</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D7BA7D"/>
                </a:solidFill>
                <a:effectLst/>
                <a:latin typeface="Consolas" panose="020B0609020204030204" pitchFamily="49" charset="0"/>
                <a:ea typeface="+mn-ea"/>
                <a:cs typeface="+mn-cs"/>
              </a:rPr>
              <a:t>p</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9CDCFE"/>
                </a:solidFill>
                <a:effectLst/>
                <a:latin typeface="Consolas" panose="020B0609020204030204" pitchFamily="49" charset="0"/>
                <a:ea typeface="+mn-ea"/>
                <a:cs typeface="+mn-cs"/>
              </a:rPr>
              <a:t>font-size</a:t>
            </a:r>
            <a:r>
              <a:rPr lang="it-IT" sz="900" b="0" kern="1200" dirty="0">
                <a:solidFill>
                  <a:srgbClr val="D4D4D4"/>
                </a:solidFill>
                <a:effectLst/>
                <a:latin typeface="Consolas" panose="020B0609020204030204" pitchFamily="49" charset="0"/>
                <a:ea typeface="+mn-ea"/>
                <a:cs typeface="+mn-cs"/>
              </a:rPr>
              <a:t>: </a:t>
            </a:r>
            <a:r>
              <a:rPr lang="it-IT" sz="900" b="0" kern="1200" dirty="0">
                <a:solidFill>
                  <a:srgbClr val="B5CEA8"/>
                </a:solidFill>
                <a:effectLst/>
                <a:latin typeface="Consolas" panose="020B0609020204030204" pitchFamily="49" charset="0"/>
                <a:ea typeface="+mn-ea"/>
                <a:cs typeface="+mn-cs"/>
              </a:rPr>
              <a:t>0.8rem</a:t>
            </a:r>
            <a:r>
              <a:rPr lang="it-IT" sz="900" b="0" kern="1200" dirty="0">
                <a:solidFill>
                  <a:srgbClr val="D4D4D4"/>
                </a:solidFill>
                <a:effectLst/>
                <a:latin typeface="Consolas" panose="020B0609020204030204" pitchFamily="49" charset="0"/>
                <a:ea typeface="+mn-ea"/>
                <a:cs typeface="+mn-cs"/>
              </a:rPr>
              <a:t>;</a:t>
            </a:r>
            <a:endParaRPr lang="it-IT" sz="900" dirty="0">
              <a:effectLst/>
            </a:endParaRPr>
          </a:p>
          <a:p>
            <a:pPr marL="0" algn="l" rtl="0" eaLnBrk="1" latinLnBrk="0" hangingPunct="1">
              <a:spcBef>
                <a:spcPts val="0"/>
              </a:spcBef>
              <a:spcAft>
                <a:spcPts val="0"/>
              </a:spcAft>
            </a:pPr>
            <a:r>
              <a:rPr lang="it-IT" sz="900" b="0" kern="1200" dirty="0">
                <a:solidFill>
                  <a:srgbClr val="D4D4D4"/>
                </a:solidFill>
                <a:effectLst/>
                <a:latin typeface="Consolas" panose="020B0609020204030204" pitchFamily="49" charset="0"/>
                <a:ea typeface="+mn-ea"/>
                <a:cs typeface="+mn-cs"/>
              </a:rPr>
              <a:t>}</a:t>
            </a:r>
          </a:p>
          <a:p>
            <a:r>
              <a:rPr lang="it-IT" sz="900" b="0" dirty="0">
                <a:solidFill>
                  <a:srgbClr val="D7BA7D"/>
                </a:solidFill>
                <a:effectLst/>
                <a:latin typeface="Consolas" panose="020B0609020204030204" pitchFamily="49" charset="0"/>
              </a:rPr>
              <a:t>.</a:t>
            </a:r>
            <a:r>
              <a:rPr lang="it-IT" sz="900" b="0" dirty="0" err="1">
                <a:solidFill>
                  <a:srgbClr val="D7BA7D"/>
                </a:solidFill>
                <a:effectLst/>
                <a:latin typeface="Consolas" panose="020B0609020204030204" pitchFamily="49" charset="0"/>
              </a:rPr>
              <a:t>nochart:hover</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    </a:t>
            </a:r>
            <a:r>
              <a:rPr lang="it-IT" sz="900" b="0" dirty="0" err="1">
                <a:solidFill>
                  <a:srgbClr val="9CDCFE"/>
                </a:solidFill>
                <a:effectLst/>
                <a:latin typeface="Consolas" panose="020B0609020204030204" pitchFamily="49" charset="0"/>
              </a:rPr>
              <a:t>cursor</a:t>
            </a:r>
            <a:r>
              <a:rPr lang="it-IT" sz="900" b="0" dirty="0" err="1">
                <a:solidFill>
                  <a:srgbClr val="D4D4D4"/>
                </a:solidFill>
                <a:effectLst/>
                <a:latin typeface="Consolas" panose="020B0609020204030204" pitchFamily="49" charset="0"/>
              </a:rPr>
              <a:t>:</a:t>
            </a:r>
            <a:r>
              <a:rPr lang="it-IT" sz="900" b="0" dirty="0" err="1">
                <a:solidFill>
                  <a:srgbClr val="CE9178"/>
                </a:solidFill>
                <a:effectLst/>
                <a:latin typeface="Consolas" panose="020B0609020204030204" pitchFamily="49" charset="0"/>
              </a:rPr>
              <a:t>not-allowed</a:t>
            </a:r>
            <a:r>
              <a:rPr lang="it-IT" sz="900" b="0" dirty="0">
                <a:solidFill>
                  <a:srgbClr val="D4D4D4"/>
                </a:solidFill>
                <a:effectLst/>
                <a:latin typeface="Consolas" panose="020B0609020204030204" pitchFamily="49" charset="0"/>
              </a:rPr>
              <a:t>;</a:t>
            </a:r>
          </a:p>
          <a:p>
            <a:r>
              <a:rPr lang="it-IT" sz="900" b="0" dirty="0">
                <a:solidFill>
                  <a:srgbClr val="D4D4D4"/>
                </a:solidFill>
                <a:effectLst/>
                <a:latin typeface="Consolas" panose="020B0609020204030204" pitchFamily="49" charset="0"/>
              </a:rPr>
              <a:t>}</a:t>
            </a:r>
          </a:p>
          <a:p>
            <a:pPr marL="0" algn="l" rtl="0" eaLnBrk="1" latinLnBrk="0" hangingPunct="1">
              <a:spcBef>
                <a:spcPts val="0"/>
              </a:spcBef>
              <a:spcAft>
                <a:spcPts val="0"/>
              </a:spcAft>
            </a:pPr>
            <a:endParaRPr lang="it-IT" sz="900" dirty="0">
              <a:effectLst/>
            </a:endParaRPr>
          </a:p>
        </p:txBody>
      </p:sp>
    </p:spTree>
    <p:extLst>
      <p:ext uri="{BB962C8B-B14F-4D97-AF65-F5344CB8AC3E}">
        <p14:creationId xmlns:p14="http://schemas.microsoft.com/office/powerpoint/2010/main" val="2429384500"/>
      </p:ext>
    </p:extLst>
  </p:cSld>
  <p:clrMapOvr>
    <a:masterClrMapping/>
  </p:clrMapOvr>
</p:sld>
</file>

<file path=ppt/theme/theme1.xml><?xml version="1.0" encoding="utf-8"?>
<a:theme xmlns:a="http://schemas.openxmlformats.org/drawingml/2006/main" name="Pacco">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3.xml><?xml version="1.0" encoding="utf-8"?>
<ds:datastoreItem xmlns:ds="http://schemas.openxmlformats.org/officeDocument/2006/customXml" ds:itemID="{620ED59B-F67D-4B99-A0A7-E5237FF581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Modello Pacco finanziario</Template>
  <TotalTime>227</TotalTime>
  <Words>6061</Words>
  <Application>Microsoft Office PowerPoint</Application>
  <PresentationFormat>Widescreen</PresentationFormat>
  <Paragraphs>563</Paragraphs>
  <Slides>19</Slides>
  <Notes>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19</vt:i4>
      </vt:variant>
    </vt:vector>
  </HeadingPairs>
  <TitlesOfParts>
    <vt:vector size="24" baseType="lpstr">
      <vt:lpstr>Arial</vt:lpstr>
      <vt:lpstr>Calibri</vt:lpstr>
      <vt:lpstr>Consolas</vt:lpstr>
      <vt:lpstr>Gill Sans MT</vt:lpstr>
      <vt:lpstr>Pacco</vt:lpstr>
      <vt:lpstr>MHW 2</vt:lpstr>
      <vt:lpstr>Descrizione del progetto</vt:lpstr>
      <vt:lpstr>Presentazione standard di PowerPoint</vt:lpstr>
      <vt:lpstr>Header &amp; nav</vt:lpstr>
      <vt:lpstr>Presentazione standard di PowerPoint</vt:lpstr>
      <vt:lpstr>section</vt:lpstr>
      <vt:lpstr>Presentazione standard di PowerPoint</vt:lpstr>
      <vt:lpstr>Carrello</vt:lpstr>
      <vt:lpstr>Presentazione standard di PowerPoint</vt:lpstr>
      <vt:lpstr>Footer</vt:lpstr>
      <vt:lpstr>Presentazione standard di PowerPoint</vt:lpstr>
      <vt:lpstr>Foto full screen</vt:lpstr>
      <vt:lpstr>Javascript</vt:lpstr>
      <vt:lpstr>Caricamento dinamico contenuti</vt:lpstr>
      <vt:lpstr>Descrizione foto</vt:lpstr>
      <vt:lpstr>Barra di ricerca</vt:lpstr>
      <vt:lpstr>Carrello</vt:lpstr>
      <vt:lpstr>Carrello</vt:lpstr>
      <vt:lpstr>FULL Screen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 2</dc:title>
  <dc:creator>Giulia Pulvirenti</dc:creator>
  <cp:lastModifiedBy>Giulia Pulvirenti</cp:lastModifiedBy>
  <cp:revision>11</cp:revision>
  <dcterms:created xsi:type="dcterms:W3CDTF">2021-04-10T11:02:14Z</dcterms:created>
  <dcterms:modified xsi:type="dcterms:W3CDTF">2021-04-11T21:43:06Z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